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61" r:id="rId17"/>
    <p:sldId id="273" r:id="rId18"/>
    <p:sldId id="274" r:id="rId19"/>
    <p:sldId id="275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69" d="100"/>
          <a:sy n="69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2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5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4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2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3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2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2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8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D701-6BA1-4F53-8E6F-087A89FAE0D2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5876-5B92-449D-BBB4-68B9ABB2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8557"/>
            <a:ext cx="8352928" cy="157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Включение ребенка с синдромом дефицита внимания и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в 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процесс</a:t>
            </a:r>
            <a:endParaRPr lang="ru-RU" sz="2800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4868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b="1" dirty="0">
                <a:latin typeface="Times New Roman"/>
              </a:rPr>
              <a:t>Государственное учреждение образования «Витебский городской центр коррекционно-развивающего обучения и реабилитации»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34682" y="558924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Синкевич Т.С.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45" y="3660156"/>
            <a:ext cx="3257910" cy="21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1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деятельности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36812"/>
            <a:ext cx="2880320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5976" y="1628800"/>
            <a:ext cx="4104456" cy="115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переключения с одного вида деятельности на другой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3" idx="3"/>
            <a:endCxn id="4" idx="1"/>
          </p:cNvCxnSpPr>
          <p:nvPr/>
        </p:nvCxnSpPr>
        <p:spPr>
          <a:xfrm>
            <a:off x="3491880" y="2204864"/>
            <a:ext cx="864096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3485283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сообщать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 своих намерениях за несколько минут до начала новой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давать предупредительный сигнал за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несколько минут до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окончания задания («осталось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минуты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моменты распорядка дня, очередность выполнения задания или правила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наглядной форме;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звуковой таймер.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2880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46413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поведения ребенка с СДВГ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28800"/>
            <a:ext cx="2448272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Учеба, поведение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628800"/>
            <a:ext cx="3744416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частой оценке (обратной связи)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ребенка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140968"/>
            <a:ext cx="4896544" cy="180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0" i="0" dirty="0" smtClean="0">
                <a:solidFill>
                  <a:schemeClr val="tx1"/>
                </a:solidFill>
                <a:effectLst/>
                <a:latin typeface="Times New Roman"/>
              </a:rPr>
              <a:t>Похвала и позитивное подкрепление</a:t>
            </a:r>
          </a:p>
          <a:p>
            <a:r>
              <a:rPr lang="ru-RU" sz="2000" b="0" i="0" dirty="0" smtClean="0">
                <a:solidFill>
                  <a:schemeClr val="tx1"/>
                </a:solidFill>
                <a:effectLst/>
                <a:latin typeface="Times New Roman"/>
              </a:rPr>
              <a:t>за </a:t>
            </a:r>
            <a:r>
              <a:rPr lang="ru-RU" sz="2000" b="1" i="0" dirty="0" smtClean="0">
                <a:solidFill>
                  <a:schemeClr val="tx1"/>
                </a:solidFill>
                <a:effectLst/>
                <a:latin typeface="Times New Roman"/>
              </a:rPr>
              <a:t>хорошее поведение</a:t>
            </a:r>
            <a:r>
              <a:rPr lang="ru-RU" sz="2000" b="0" i="0" dirty="0" smtClean="0">
                <a:solidFill>
                  <a:schemeClr val="tx1"/>
                </a:solidFill>
                <a:effectLst/>
                <a:latin typeface="Times New Roman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b="0" i="0" dirty="0" smtClean="0">
                <a:solidFill>
                  <a:schemeClr val="tx1"/>
                </a:solidFill>
                <a:effectLst/>
                <a:latin typeface="Times New Roman"/>
              </a:rPr>
              <a:t>Мягкий выговор или нестрогое</a:t>
            </a:r>
          </a:p>
          <a:p>
            <a:r>
              <a:rPr lang="ru-RU" sz="2000" b="0" i="0" dirty="0" smtClean="0">
                <a:solidFill>
                  <a:schemeClr val="tx1"/>
                </a:solidFill>
                <a:effectLst/>
                <a:latin typeface="Times New Roman"/>
              </a:rPr>
              <a:t>наказание за н</a:t>
            </a:r>
            <a:r>
              <a:rPr lang="ru-RU" sz="2000" b="1" i="0" dirty="0" smtClean="0">
                <a:solidFill>
                  <a:schemeClr val="tx1"/>
                </a:solidFill>
                <a:effectLst/>
                <a:latin typeface="Times New Roman"/>
              </a:rPr>
              <a:t>арушение</a:t>
            </a:r>
          </a:p>
          <a:p>
            <a:r>
              <a:rPr lang="ru-RU" sz="2000" b="1" i="0" dirty="0" smtClean="0">
                <a:solidFill>
                  <a:schemeClr val="tx1"/>
                </a:solidFill>
                <a:effectLst/>
                <a:latin typeface="Times New Roman"/>
              </a:rPr>
              <a:t>дисциплины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Двойная стрелка влево/вверх 7"/>
          <p:cNvSpPr/>
          <p:nvPr/>
        </p:nvSpPr>
        <p:spPr>
          <a:xfrm>
            <a:off x="5652120" y="2636912"/>
            <a:ext cx="2808312" cy="1872208"/>
          </a:xfrm>
          <a:prstGeom prst="leftUpArrow">
            <a:avLst>
              <a:gd name="adj1" fmla="val 20116"/>
              <a:gd name="adj2" fmla="val 25276"/>
              <a:gd name="adj3" fmla="val 25000"/>
            </a:avLst>
          </a:prstGeom>
          <a:solidFill>
            <a:schemeClr val="bg1"/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эффективнее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5298896"/>
            <a:ext cx="6120680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похвала сама по себе не всегда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бывает достаточно эффективна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367296" y="1745416"/>
            <a:ext cx="1584176" cy="576064"/>
          </a:xfrm>
          <a:prstGeom prst="rightArrow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86792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0" u="sng" dirty="0" smtClean="0">
                <a:solidFill>
                  <a:srgbClr val="980000"/>
                </a:solidFill>
                <a:effectLst/>
                <a:latin typeface="Times New Roman"/>
              </a:rPr>
              <a:t>Устный выговор - действенное средство влияния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2564904"/>
            <a:ext cx="2592288" cy="936104"/>
          </a:xfrm>
          <a:prstGeom prst="roundRect">
            <a:avLst/>
          </a:prstGeom>
          <a:gradFill>
            <a:gsLst>
              <a:gs pos="48675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  <a:gs pos="17999">
                <a:srgbClr val="FEE7F2"/>
              </a:gs>
              <a:gs pos="75995">
                <a:schemeClr val="accent2">
                  <a:lumMod val="20000"/>
                  <a:lumOff val="80000"/>
                </a:schemeClr>
              </a:gs>
              <a:gs pos="36000">
                <a:schemeClr val="bg1"/>
              </a:gs>
              <a:gs pos="61000">
                <a:schemeClr val="accent2">
                  <a:lumMod val="40000"/>
                  <a:lumOff val="60000"/>
                </a:schemeClr>
              </a:gs>
              <a:gs pos="54998">
                <a:srgbClr val="ECCAC9"/>
              </a:gs>
              <a:gs pos="82001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125456"/>
            <a:ext cx="3816424" cy="13133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делать как можно более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 и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неэмоциолнально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возможности наедине с учеником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599296"/>
            <a:ext cx="3600400" cy="1188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произноситься твердо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принимайся за работу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7784" y="5301208"/>
            <a:ext cx="7848872" cy="14221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Действенность может быть увеличена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сокращение дистанции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учителем и учеником, через контакт глаз или даже физический контакт (положить руку на плечо)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93128" y="3573016"/>
            <a:ext cx="3350192" cy="15301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одновременно сочетаться с похвалой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позитивный аспект произносимой фразы может только усиливать неуместное поведение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72592" y="1125456"/>
            <a:ext cx="3570728" cy="13133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3.Должно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кратким и понятным; делать сразу же, как только это поведение проявляется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>
            <a:stCxn id="3" idx="1"/>
          </p:cNvCxnSpPr>
          <p:nvPr/>
        </p:nvCxnSpPr>
        <p:spPr>
          <a:xfrm flipH="1">
            <a:off x="2051720" y="3032956"/>
            <a:ext cx="1152128" cy="46805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3"/>
          </p:cNvCxnSpPr>
          <p:nvPr/>
        </p:nvCxnSpPr>
        <p:spPr>
          <a:xfrm>
            <a:off x="5796136" y="3032956"/>
            <a:ext cx="1472088" cy="46805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2"/>
          </p:cNvCxnSpPr>
          <p:nvPr/>
        </p:nvCxnSpPr>
        <p:spPr>
          <a:xfrm>
            <a:off x="4499992" y="3501008"/>
            <a:ext cx="0" cy="172819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1"/>
          </p:cNvCxnSpPr>
          <p:nvPr/>
        </p:nvCxnSpPr>
        <p:spPr>
          <a:xfrm flipH="1" flipV="1">
            <a:off x="2159732" y="2564904"/>
            <a:ext cx="1044116" cy="46805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" idx="3"/>
          </p:cNvCxnSpPr>
          <p:nvPr/>
        </p:nvCxnSpPr>
        <p:spPr>
          <a:xfrm flipV="1">
            <a:off x="5796136" y="2564904"/>
            <a:ext cx="1361820" cy="46805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31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368" y="476671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повышению эффективности предъявляемых требований: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5628" y="1592796"/>
            <a:ext cx="260015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внимания ребенка на себе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628" y="2708920"/>
            <a:ext cx="2600158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Короткие и конкретные требования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3998" y="4072512"/>
            <a:ext cx="2581788" cy="11566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должны включать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шагов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3998" y="5517232"/>
            <a:ext cx="2581788" cy="10812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просьба, А указание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5375568"/>
            <a:ext cx="3888432" cy="1222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 бы ты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…?»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ребенок может воспринимать как не обязательное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2832" y="4216528"/>
            <a:ext cx="3888432" cy="868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«Достань свой учебник по математике и открой его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на странице 45»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2708920"/>
            <a:ext cx="3888432" cy="1206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«Положи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учебники на парту, а тетради - в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сумку»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«Убери все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1412776"/>
            <a:ext cx="3888432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дистанции, установление физического контакта и контакта глаз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3" idx="3"/>
            <a:endCxn id="10" idx="1"/>
          </p:cNvCxnSpPr>
          <p:nvPr/>
        </p:nvCxnSpPr>
        <p:spPr>
          <a:xfrm>
            <a:off x="3235786" y="1952836"/>
            <a:ext cx="14802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3"/>
          </p:cNvCxnSpPr>
          <p:nvPr/>
        </p:nvCxnSpPr>
        <p:spPr>
          <a:xfrm>
            <a:off x="3235786" y="3212976"/>
            <a:ext cx="14802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3"/>
            <a:endCxn id="8" idx="1"/>
          </p:cNvCxnSpPr>
          <p:nvPr/>
        </p:nvCxnSpPr>
        <p:spPr>
          <a:xfrm>
            <a:off x="3235786" y="4650856"/>
            <a:ext cx="1487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3"/>
          </p:cNvCxnSpPr>
          <p:nvPr/>
        </p:nvCxnSpPr>
        <p:spPr>
          <a:xfrm>
            <a:off x="3235786" y="6057880"/>
            <a:ext cx="1487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405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488" y="764704"/>
            <a:ext cx="3222088" cy="1122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Акцент НЕ на том, что нужно прекратить, А на желаемом действии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7336" y="2526644"/>
            <a:ext cx="3169456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три раза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336" y="3983256"/>
            <a:ext cx="3207240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«предупредительный сигнал»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9912" y="5417672"/>
            <a:ext cx="3207240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Выполняемые немедленно - поощряются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5373216"/>
            <a:ext cx="3482680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НЕ выполняемые - сопровождаются негативными последствиями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30888" y="3983256"/>
            <a:ext cx="3482680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«Тебе осталось играть 5 минут»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30888" y="2249080"/>
            <a:ext cx="3528392" cy="1410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/>
              </a:rPr>
              <a:t>1.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Озвучивание задания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2.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Повторение его </a:t>
            </a: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/>
              </a:rPr>
              <a:t>3.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Дополнительное напоминание</a:t>
            </a:r>
          </a:p>
          <a:p>
            <a:r>
              <a:rPr lang="ru-RU" b="0" i="1" dirty="0" smtClean="0">
                <a:solidFill>
                  <a:srgbClr val="000000"/>
                </a:solidFill>
                <a:effectLst/>
                <a:latin typeface="Times New Roman"/>
              </a:rPr>
              <a:t>(написание на доске)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764704"/>
            <a:ext cx="3528392" cy="1122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ВМЕСТО «не разговаривай с пищей во рту» - «сначала прожуй, а потом говори»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2" idx="3"/>
            <a:endCxn id="9" idx="1"/>
          </p:cNvCxnSpPr>
          <p:nvPr/>
        </p:nvCxnSpPr>
        <p:spPr>
          <a:xfrm>
            <a:off x="3784576" y="1325724"/>
            <a:ext cx="13634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3"/>
            <a:endCxn id="8" idx="1"/>
          </p:cNvCxnSpPr>
          <p:nvPr/>
        </p:nvCxnSpPr>
        <p:spPr>
          <a:xfrm flipV="1">
            <a:off x="3746792" y="2954116"/>
            <a:ext cx="1384096" cy="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3"/>
            <a:endCxn id="7" idx="1"/>
          </p:cNvCxnSpPr>
          <p:nvPr/>
        </p:nvCxnSpPr>
        <p:spPr>
          <a:xfrm>
            <a:off x="3784576" y="4415304"/>
            <a:ext cx="13463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3"/>
          </p:cNvCxnSpPr>
          <p:nvPr/>
        </p:nvCxnSpPr>
        <p:spPr>
          <a:xfrm>
            <a:off x="3777152" y="5849720"/>
            <a:ext cx="13537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65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93535"/>
              </p:ext>
            </p:extLst>
          </p:nvPr>
        </p:nvGraphicFramePr>
        <p:xfrm>
          <a:off x="971600" y="908720"/>
          <a:ext cx="5400600" cy="822960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>
                          <a:solidFill>
                            <a:srgbClr val="800000"/>
                          </a:solidFill>
                          <a:effectLst/>
                          <a:latin typeface="Times New Roman"/>
                        </a:rPr>
                        <a:t>Максимальное включение ученика с СДВГ в учебный процесс</a:t>
                      </a:r>
                      <a:endParaRPr lang="ru-RU" sz="2400" dirty="0">
                        <a:solidFill>
                          <a:srgbClr val="800000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5B0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B0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B0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B0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76500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204864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latin typeface="Times New Roman"/>
              </a:rPr>
              <a:t>уверенность учителя в способности ученика понимать материал и следить за ходом урока</a:t>
            </a:r>
            <a:r>
              <a:rPr lang="ru-RU" sz="2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объяснение учителем нового материала на подходящем этому ученику уровне, с проговариванием целей усвоения этого материала и основных опорных пунктов учебного материала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4964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73" t="2740" r="13733" b="7732"/>
          <a:stretch/>
        </p:blipFill>
        <p:spPr>
          <a:xfrm>
            <a:off x="6876256" y="3878676"/>
            <a:ext cx="2088232" cy="2781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97352" y="1556792"/>
            <a:ext cx="6624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1) составить поэтапный план нового материала;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2) обеспечить наличие наглядных моделей и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иллюстраций;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3) проконтролировать усвоение новой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информации;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4) модифицировать структуру учебного процесса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(если в этом есть необходимость);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5) обеспечить постоянную корректирующую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обратную связь.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7328" y="851520"/>
            <a:ext cx="3286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 необходимо: 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17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4920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400" b="1" u="sng" dirty="0" smtClean="0">
                <a:solidFill>
                  <a:srgbClr val="800000"/>
                </a:solidFill>
                <a:effectLst/>
                <a:latin typeface="Times New Roman"/>
              </a:rPr>
              <a:t>Принципы управления поведением детей с СДВГ </a:t>
            </a:r>
          </a:p>
          <a:p>
            <a:pPr indent="450215" algn="just"/>
            <a:r>
              <a:rPr lang="ru-RU" sz="2400" b="1" u="sng" dirty="0" smtClean="0">
                <a:solidFill>
                  <a:srgbClr val="800000"/>
                </a:solidFill>
                <a:effectLst/>
                <a:latin typeface="Times New Roman"/>
              </a:rPr>
              <a:t>в школе </a:t>
            </a:r>
            <a:endParaRPr lang="ru-RU" sz="2400" u="sng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176" y="1395954"/>
            <a:ext cx="78842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000" dirty="0" smtClean="0">
                <a:latin typeface="Times New Roman"/>
              </a:rPr>
              <a:t>Р</a:t>
            </a:r>
            <a:r>
              <a:rPr lang="ru-RU" sz="2000" dirty="0" smtClean="0">
                <a:effectLst/>
                <a:latin typeface="Times New Roman"/>
              </a:rPr>
              <a:t>ебенок с СДВГ нуждается </a:t>
            </a:r>
            <a:r>
              <a:rPr lang="ru-RU" sz="2000" b="1" u="sng" dirty="0" smtClean="0">
                <a:effectLst/>
                <a:latin typeface="Times New Roman"/>
              </a:rPr>
              <a:t>в </a:t>
            </a:r>
            <a:r>
              <a:rPr lang="ru-RU" sz="2000" dirty="0" smtClean="0">
                <a:effectLst/>
                <a:latin typeface="Times New Roman"/>
              </a:rPr>
              <a:t>большем </a:t>
            </a:r>
            <a:r>
              <a:rPr lang="ru-RU" sz="2000" b="1" u="sng" dirty="0" smtClean="0">
                <a:effectLst/>
                <a:latin typeface="Times New Roman"/>
              </a:rPr>
              <a:t>индивидуальном внимании</a:t>
            </a:r>
            <a:r>
              <a:rPr lang="ru-RU" sz="2000" dirty="0" smtClean="0">
                <a:effectLst/>
                <a:latin typeface="Times New Roman"/>
              </a:rPr>
              <a:t>, в более </a:t>
            </a:r>
            <a:r>
              <a:rPr lang="ru-RU" sz="2000" b="1" u="sng" dirty="0" smtClean="0">
                <a:effectLst/>
                <a:latin typeface="Times New Roman"/>
              </a:rPr>
              <a:t>интенсив­ном наблюдении </a:t>
            </a:r>
            <a:r>
              <a:rPr lang="ru-RU" sz="2000" dirty="0" smtClean="0">
                <a:effectLst/>
                <a:latin typeface="Times New Roman"/>
              </a:rPr>
              <a:t>и </a:t>
            </a:r>
            <a:r>
              <a:rPr lang="ru-RU" sz="2000" b="1" u="sng" dirty="0" smtClean="0">
                <a:effectLst/>
                <a:latin typeface="Times New Roman"/>
              </a:rPr>
              <a:t>регулировании поведения</a:t>
            </a:r>
            <a:r>
              <a:rPr lang="ru-RU" sz="2000" dirty="0" smtClean="0">
                <a:effectLst/>
                <a:latin typeface="Times New Roman"/>
              </a:rPr>
              <a:t>.</a:t>
            </a:r>
            <a:r>
              <a:rPr lang="ru-RU" sz="2000" b="1" dirty="0" smtClean="0">
                <a:effectLst/>
                <a:latin typeface="Times New Roman"/>
              </a:rPr>
              <a:t> </a:t>
            </a:r>
          </a:p>
          <a:p>
            <a:pPr indent="450215" algn="just"/>
            <a:endParaRPr lang="ru-RU" sz="2000" b="1" dirty="0">
              <a:latin typeface="Times New Roman"/>
            </a:endParaRPr>
          </a:p>
          <a:p>
            <a:pPr indent="450215" algn="just"/>
            <a:r>
              <a:rPr lang="ru-RU" sz="2000" dirty="0" smtClean="0">
                <a:effectLst/>
                <a:latin typeface="Times New Roman"/>
                <a:ea typeface="Calibri"/>
              </a:rPr>
              <a:t>Дети с СДВГ нуждаются в мощном </a:t>
            </a:r>
            <a:r>
              <a:rPr lang="ru-RU" sz="2000" b="1" u="sng" dirty="0" smtClean="0">
                <a:latin typeface="Times New Roman"/>
                <a:ea typeface="Calibri"/>
              </a:rPr>
              <a:t>ПОДКРЕПЛЕНИИ</a:t>
            </a:r>
            <a:r>
              <a:rPr lang="ru-RU" sz="2000" b="1" dirty="0">
                <a:latin typeface="Times New Roman"/>
                <a:ea typeface="Calibri"/>
              </a:rPr>
              <a:t> </a:t>
            </a:r>
            <a:r>
              <a:rPr lang="ru-RU" sz="2000" b="1" dirty="0" smtClean="0">
                <a:effectLst/>
                <a:latin typeface="Times New Roman"/>
                <a:ea typeface="Calibri"/>
              </a:rPr>
              <a:t>своей деятельности</a:t>
            </a:r>
            <a:r>
              <a:rPr lang="ru-RU" sz="2000" b="1" i="1" dirty="0" smtClean="0">
                <a:effectLst/>
                <a:latin typeface="Times New Roman"/>
                <a:ea typeface="Calibri"/>
              </a:rPr>
              <a:t>.</a:t>
            </a:r>
          </a:p>
          <a:p>
            <a:pPr indent="450215" algn="just"/>
            <a:endParaRPr lang="ru-RU" b="1" i="1" dirty="0" smtClean="0">
              <a:effectLst/>
              <a:latin typeface="Times New Roman"/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выбрать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подкрепления, которые дети предпочитают.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Подкрепление д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олжно следовать сразу за поведенческим проявлением.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оощрять за каждое целенаправленное действие.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ценивать используемые формы подкрепления по­ведения каждые 2-3 недели.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емедленные эффективные поощрения за хорошее поведение и санкции за проблемное.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5459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7584" y="2348880"/>
            <a:ext cx="3318251" cy="1641721"/>
          </a:xfrm>
          <a:prstGeom prst="roundRect">
            <a:avLst/>
          </a:prstGeom>
          <a:gradFill>
            <a:gsLst>
              <a:gs pos="48675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  <a:gs pos="17999">
                <a:srgbClr val="FEE7F2"/>
              </a:gs>
              <a:gs pos="75995">
                <a:schemeClr val="accent2">
                  <a:lumMod val="20000"/>
                  <a:lumOff val="80000"/>
                </a:schemeClr>
              </a:gs>
              <a:gs pos="36000">
                <a:schemeClr val="bg1"/>
              </a:gs>
              <a:gs pos="61000">
                <a:schemeClr val="accent2">
                  <a:lumMod val="40000"/>
                  <a:lumOff val="60000"/>
                </a:schemeClr>
              </a:gs>
              <a:gs pos="54998">
                <a:srgbClr val="ECCAC9"/>
              </a:gs>
              <a:gs pos="82001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функционального подхода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4669812"/>
            <a:ext cx="3744416" cy="19995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хорошем поведении: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списка правил поведения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школе;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вознаграждения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 прописанных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правил, наказания – за нарушение правил.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709138"/>
            <a:ext cx="3318251" cy="10252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Символическая экономика: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жетонов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549007"/>
            <a:ext cx="3816424" cy="13133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Тайм-аут: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возможности получения подкрепления в течение фиксированного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765500"/>
            <a:ext cx="3816424" cy="13133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определенного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подкрепления в случае нежелательного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4078027"/>
            <a:ext cx="3816424" cy="15589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хорошего поведения: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за каждый двухминутный интервал, в течение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 себя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3"/>
            <a:endCxn id="6" idx="1"/>
          </p:cNvCxnSpPr>
          <p:nvPr/>
        </p:nvCxnSpPr>
        <p:spPr>
          <a:xfrm flipV="1">
            <a:off x="4145835" y="1422152"/>
            <a:ext cx="930221" cy="1747589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3"/>
          </p:cNvCxnSpPr>
          <p:nvPr/>
        </p:nvCxnSpPr>
        <p:spPr>
          <a:xfrm flipV="1">
            <a:off x="4145835" y="3169740"/>
            <a:ext cx="930221" cy="1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3"/>
            <a:endCxn id="7" idx="1"/>
          </p:cNvCxnSpPr>
          <p:nvPr/>
        </p:nvCxnSpPr>
        <p:spPr>
          <a:xfrm>
            <a:off x="4145835" y="3169741"/>
            <a:ext cx="930221" cy="1687751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-1836712" y="1259633"/>
            <a:ext cx="17243" cy="3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0"/>
          </p:cNvCxnSpPr>
          <p:nvPr/>
        </p:nvCxnSpPr>
        <p:spPr>
          <a:xfrm flipH="1" flipV="1">
            <a:off x="2486709" y="1795423"/>
            <a:ext cx="1" cy="553457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 flipH="1">
            <a:off x="2486709" y="3990601"/>
            <a:ext cx="1" cy="590527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91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навыка самоорганизации и планирования собственного поведения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направлять внимание учеников на упорядочение 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рабочего места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надлежащую запись домашних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заданий</a:t>
            </a:r>
          </a:p>
          <a:p>
            <a:endParaRPr lang="ru-RU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самоорганизации - научить их записывать задания, определять приоритеты, составлять временные планы, придерживаться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запланированного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разделять большое задание на части и выполнять их по очереди, придерживаясь определенных временных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рамок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ключать на уроках вспомогательную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наблюдения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временем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помогает ребенку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действия в определенных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уменьшать объем письменных заданий как на уроке, так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ребенком и учителем </a:t>
            </a:r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endParaRPr 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2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1369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effectLst/>
                <a:latin typeface="Times New Roman"/>
                <a:ea typeface="Calibri"/>
              </a:rPr>
              <a:t>Работа по оптимизации процесса обучения ребенка с СДВГ </a:t>
            </a:r>
            <a:r>
              <a:rPr lang="ru-RU" sz="2400" u="sng" dirty="0" smtClean="0">
                <a:effectLst/>
                <a:latin typeface="Times New Roman"/>
                <a:ea typeface="Calibri"/>
              </a:rPr>
              <a:t>заключается в организации условий обучения, предотвращающих возникновение проблем с поведением</a:t>
            </a:r>
            <a:r>
              <a:rPr lang="ru-RU" sz="2800" u="sng" dirty="0" smtClean="0">
                <a:effectLst/>
                <a:latin typeface="Times New Roman"/>
                <a:ea typeface="Calibri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337694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/>
              </a:rPr>
              <a:t>Цель</a:t>
            </a:r>
            <a:r>
              <a:rPr lang="ru-RU" sz="2400" b="1" dirty="0" smtClean="0">
                <a:solidFill>
                  <a:srgbClr val="800000"/>
                </a:solidFill>
                <a:latin typeface="Times New Roman"/>
              </a:rPr>
              <a:t>:</a:t>
            </a:r>
            <a:r>
              <a:rPr lang="ru-RU" sz="2400" dirty="0">
                <a:latin typeface="Times New Roman"/>
              </a:rPr>
              <a:t> </a:t>
            </a:r>
            <a:r>
              <a:rPr lang="ru-RU" sz="2400" dirty="0" smtClean="0">
                <a:effectLst/>
                <a:latin typeface="Times New Roman"/>
              </a:rPr>
              <a:t>изменить учебный процесс таким образом, чтобы он в большей мере соответствовал потребностям ребенка. </a:t>
            </a:r>
            <a:endParaRPr lang="ru-RU" sz="24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1" y="2924944"/>
            <a:ext cx="3495794" cy="32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6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8557"/>
            <a:ext cx="8352928" cy="157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Включение ребенка с синдромом дефицита внимания и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в 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процесс</a:t>
            </a:r>
            <a:endParaRPr lang="ru-RU" sz="2800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54868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b="1" dirty="0">
                <a:latin typeface="Times New Roman"/>
              </a:rPr>
              <a:t>Государственное учреждение образования «Витебский городской центр коррекционно-развивающего обучения и реабилитации»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34682" y="558924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Синкевич Т.С.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45" y="3660156"/>
            <a:ext cx="3257910" cy="21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764704"/>
            <a:ext cx="6337824" cy="892552"/>
          </a:xfrm>
          <a:prstGeom prst="rect">
            <a:avLst/>
          </a:prstGeom>
          <a:gradFill>
            <a:gsLst>
              <a:gs pos="48675">
                <a:schemeClr val="accent2">
                  <a:lumMod val="20000"/>
                  <a:lumOff val="80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  <a:gs pos="17999">
                <a:srgbClr val="FEE7F2"/>
              </a:gs>
              <a:gs pos="75995">
                <a:schemeClr val="accent2">
                  <a:lumMod val="20000"/>
                  <a:lumOff val="80000"/>
                </a:schemeClr>
              </a:gs>
              <a:gs pos="36000">
                <a:schemeClr val="bg1"/>
              </a:gs>
              <a:gs pos="61000">
                <a:schemeClr val="accent2">
                  <a:lumMod val="40000"/>
                  <a:lumOff val="60000"/>
                </a:schemeClr>
              </a:gs>
              <a:gs pos="54998">
                <a:srgbClr val="ECCAC9"/>
              </a:gs>
              <a:gs pos="82001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ПРОЦЕССА ОБУЧЕНИЯ</a:t>
            </a: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8976" y="3068960"/>
            <a:ext cx="2664296" cy="181820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чебный процесс</a:t>
            </a:r>
            <a:endParaRPr 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47200" y="2942946"/>
            <a:ext cx="3744416" cy="194421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effectLst/>
                <a:latin typeface="Times New Roman"/>
                <a:ea typeface="Calibri"/>
              </a:rPr>
              <a:t>параметры заданий и различных учебных материалов</a:t>
            </a:r>
            <a:endParaRPr lang="ru-RU" sz="2000" b="1" dirty="0">
              <a:solidFill>
                <a:srgbClr val="8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49816" y="3068960"/>
            <a:ext cx="3059832" cy="181820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0" dirty="0" smtClean="0">
                <a:solidFill>
                  <a:srgbClr val="800000"/>
                </a:solidFill>
                <a:effectLst/>
                <a:latin typeface="Times New Roman"/>
              </a:rPr>
              <a:t>управление поведением ребенка с СДВГ на уроке</a:t>
            </a:r>
            <a:r>
              <a:rPr lang="ru-RU" sz="2000" dirty="0" smtClean="0">
                <a:solidFill>
                  <a:srgbClr val="800000"/>
                </a:solidFill>
              </a:rPr>
              <a:t> </a:t>
            </a:r>
            <a:endParaRPr lang="ru-RU" sz="2000" dirty="0">
              <a:solidFill>
                <a:srgbClr val="800000"/>
              </a:solidFill>
            </a:endParaRPr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>
            <a:off x="4500552" y="1657256"/>
            <a:ext cx="0" cy="12856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2"/>
            <a:endCxn id="7" idx="0"/>
          </p:cNvCxnSpPr>
          <p:nvPr/>
        </p:nvCxnSpPr>
        <p:spPr>
          <a:xfrm>
            <a:off x="4500552" y="1657256"/>
            <a:ext cx="2879180" cy="14117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2"/>
            <a:endCxn id="5" idx="0"/>
          </p:cNvCxnSpPr>
          <p:nvPr/>
        </p:nvCxnSpPr>
        <p:spPr>
          <a:xfrm flipH="1">
            <a:off x="1531124" y="1657256"/>
            <a:ext cx="2969428" cy="14117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64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процесс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</a:rPr>
              <a:t>Педагогу необходимо: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</a:rPr>
              <a:t>опираться </a:t>
            </a:r>
            <a:r>
              <a:rPr lang="ru-RU" sz="2400" dirty="0">
                <a:latin typeface="Times New Roman" panose="02020603050405020304" pitchFamily="18" charset="0"/>
              </a:rPr>
              <a:t>на активное использование сильной стороны учащихся, не </a:t>
            </a:r>
            <a:r>
              <a:rPr lang="ru-RU" sz="2400" dirty="0" smtClean="0">
                <a:latin typeface="Times New Roman" panose="02020603050405020304" pitchFamily="18" charset="0"/>
              </a:rPr>
              <a:t>зацикливаться </a:t>
            </a:r>
            <a:r>
              <a:rPr lang="ru-RU" sz="2400" dirty="0">
                <a:latin typeface="Times New Roman" panose="02020603050405020304" pitchFamily="18" charset="0"/>
              </a:rPr>
              <a:t>на устранении </a:t>
            </a:r>
            <a:r>
              <a:rPr lang="ru-RU" sz="2400" dirty="0" smtClean="0">
                <a:latin typeface="Times New Roman" panose="02020603050405020304" pitchFamily="18" charset="0"/>
              </a:rPr>
              <a:t>недостатков;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 требовать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выполнения комплексных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задач;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начале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работы понизить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требовательность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аккуратности;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не обращать внимания на мелкие дисциплинарные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нарушения;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авать задания, требующие большей концентрации и сосредоточения, в начале урока, а не в конце;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давать более короткие задания, сочетая в них разные виды деятельности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(после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выполнения 2-3 заданий проводить физкультминутки или гимнастику для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пальцев);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снизить объем домашних заданий до минимума и не давать на дом незаконченную классную работу.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857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23969"/>
            <a:ext cx="6408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 материалы</a:t>
            </a:r>
          </a:p>
          <a:p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Факторы заданий и материалов, влияющие на успеваемость детей с СДВГ:</a:t>
            </a:r>
          </a:p>
          <a:p>
            <a:endParaRPr lang="ru-RU" sz="24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Segoe UI Symbol"/>
              </a:rPr>
              <a:t>❖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сложность задания;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Segoe UI Symbol"/>
              </a:rPr>
              <a:t>❖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объем и длительность его выполнения;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Segoe UI Symbol"/>
              </a:rPr>
              <a:t>❖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вид и интенсивность поддержки, которую дети получают во время работы.</a:t>
            </a:r>
            <a:r>
              <a:rPr lang="ru-RU" sz="2400" dirty="0" smtClean="0"/>
              <a:t>  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28121"/>
            <a:ext cx="232000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391" y="4312631"/>
            <a:ext cx="2448272" cy="2389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67544" y="112474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Педагогу необходимо</a:t>
            </a:r>
          </a:p>
          <a:p>
            <a:endParaRPr lang="ru-RU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предлагаемые на уроке,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 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доске;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авать четко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структурированную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инструкцию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 выполнению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(лучше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начертить её или нарисовать, чем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проговорить);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план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с основными опорными пунктами для помощи в структурировании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проверить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ребенок действительно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понял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задачу,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он начнет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выполнять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6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6876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8680"/>
            <a:ext cx="76328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u="sng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длительность выполнения задания</a:t>
            </a:r>
          </a:p>
          <a:p>
            <a:pPr indent="450215" algn="just"/>
            <a:endParaRPr lang="ru-RU" b="1" u="sng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effectLst/>
                <a:latin typeface="Times New Roman"/>
              </a:rPr>
              <a:t>Объем задания может значительно влиять на поведение!!!</a:t>
            </a:r>
          </a:p>
          <a:p>
            <a:pPr indent="450215" algn="just"/>
            <a:endParaRPr lang="ru-RU" sz="2000" dirty="0" smtClean="0">
              <a:effectLst/>
            </a:endParaRPr>
          </a:p>
          <a:p>
            <a:pPr indent="450215" algn="just"/>
            <a:r>
              <a:rPr lang="ru-RU" sz="2000" b="1" u="sng" dirty="0" smtClean="0">
                <a:effectLst/>
                <a:latin typeface="Times New Roman"/>
              </a:rPr>
              <a:t>Большие по объему задания:</a:t>
            </a:r>
            <a:endParaRPr lang="ru-RU" sz="2000" b="1" u="sng" dirty="0" smtClean="0">
              <a:effectLst/>
            </a:endParaRPr>
          </a:p>
          <a:p>
            <a:pPr marL="342900" lvl="0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</a:rPr>
              <a:t>делить на части;</a:t>
            </a:r>
            <a:endParaRPr lang="ru-RU" sz="2000" dirty="0" smtClean="0">
              <a:effectLst/>
            </a:endParaRPr>
          </a:p>
          <a:p>
            <a:pPr marL="342900" lvl="0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</a:rPr>
              <a:t>для каждой части устанавливать свою цель выполнения;</a:t>
            </a:r>
            <a:endParaRPr lang="ru-RU" sz="2000" dirty="0" smtClean="0">
              <a:effectLst/>
            </a:endParaRPr>
          </a:p>
          <a:p>
            <a:pPr marL="342900" lvl="0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</a:rPr>
              <a:t>для каждой части устанавливать свои временные рамки;</a:t>
            </a:r>
            <a:endParaRPr lang="ru-RU" sz="2000" dirty="0" smtClean="0">
              <a:effectLst/>
            </a:endParaRPr>
          </a:p>
          <a:p>
            <a:pPr marL="342900" lvl="0" indent="-342900" algn="just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</a:rPr>
              <a:t>периодически контролировать ход работы каждой из частей, вносить необходимые поправки в работу.</a:t>
            </a:r>
            <a:endParaRPr lang="ru-RU" sz="2000" dirty="0">
              <a:effectLst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8096" y="4046192"/>
            <a:ext cx="7560840" cy="22271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/>
            <a:endParaRPr lang="ru-RU" b="1" dirty="0" smtClean="0">
              <a:solidFill>
                <a:srgbClr val="800000"/>
              </a:solidFill>
              <a:effectLst/>
              <a:latin typeface="Times New Roman"/>
            </a:endParaRPr>
          </a:p>
          <a:p>
            <a:pPr indent="450215" algn="ctr"/>
            <a:r>
              <a:rPr lang="ru-RU" sz="2000" b="1" dirty="0" smtClean="0">
                <a:solidFill>
                  <a:srgbClr val="800000"/>
                </a:solidFill>
                <a:effectLst/>
                <a:latin typeface="Times New Roman"/>
              </a:rPr>
              <a:t>компенсируются трудности ребенка, создается положительная эмоция переживания успеха </a:t>
            </a:r>
          </a:p>
          <a:p>
            <a:pPr indent="450215" algn="just"/>
            <a:endParaRPr lang="ru-RU" dirty="0" smtClean="0">
              <a:effectLst/>
              <a:latin typeface="Times New Roman"/>
            </a:endParaRPr>
          </a:p>
          <a:p>
            <a:pPr indent="450215" algn="just"/>
            <a:endParaRPr lang="ru-RU" dirty="0">
              <a:latin typeface="Times New Roman"/>
            </a:endParaRPr>
          </a:p>
          <a:p>
            <a:pPr indent="450215" algn="just"/>
            <a:endParaRPr lang="ru-RU" dirty="0" smtClean="0">
              <a:effectLst/>
              <a:latin typeface="Times New Roman"/>
            </a:endParaRPr>
          </a:p>
          <a:p>
            <a:pPr indent="450215" algn="ctr"/>
            <a:r>
              <a:rPr lang="ru-RU" sz="2000" b="1" dirty="0" smtClean="0">
                <a:solidFill>
                  <a:srgbClr val="800000"/>
                </a:solidFill>
                <a:effectLst/>
                <a:latin typeface="Times New Roman"/>
              </a:rPr>
              <a:t>основа формирования мотивации к следующему упражнению</a:t>
            </a:r>
          </a:p>
          <a:p>
            <a:pPr indent="450215" algn="just"/>
            <a:endParaRPr lang="ru-RU" sz="2000" b="1" dirty="0">
              <a:solidFill>
                <a:srgbClr val="800000"/>
              </a:solidFill>
              <a:effectLst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02796" y="4871722"/>
            <a:ext cx="562344" cy="576064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3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2932960" y="1712772"/>
            <a:ext cx="3168352" cy="2146784"/>
          </a:xfrm>
          <a:prstGeom prst="flowChartPreparation">
            <a:avLst/>
          </a:prstGeom>
          <a:gradFill flip="none" rotWithShape="1">
            <a:gsLst>
              <a:gs pos="48675">
                <a:schemeClr val="accent2">
                  <a:lumMod val="20000"/>
                  <a:lumOff val="80000"/>
                </a:schemeClr>
              </a:gs>
              <a:gs pos="0">
                <a:srgbClr val="800000"/>
              </a:gs>
              <a:gs pos="17999">
                <a:srgbClr val="FEE7F2"/>
              </a:gs>
              <a:gs pos="75995">
                <a:schemeClr val="accent2">
                  <a:lumMod val="20000"/>
                  <a:lumOff val="80000"/>
                </a:schemeClr>
              </a:gs>
              <a:gs pos="36000">
                <a:schemeClr val="bg1"/>
              </a:gs>
              <a:gs pos="61000">
                <a:schemeClr val="accent2">
                  <a:lumMod val="40000"/>
                  <a:lumOff val="60000"/>
                </a:schemeClr>
              </a:gs>
              <a:gs pos="54998">
                <a:srgbClr val="ECCAC9"/>
              </a:gs>
              <a:gs pos="82001">
                <a:schemeClr val="bg1"/>
              </a:gs>
              <a:gs pos="100000">
                <a:srgbClr val="800000"/>
              </a:gs>
            </a:gsLst>
            <a:lin ang="2700000" scaled="1"/>
            <a:tileRect/>
          </a:gra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sz="28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94978" y="404664"/>
            <a:ext cx="2844316" cy="8693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домашнего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4276" y="1685988"/>
            <a:ext cx="2420880" cy="11001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учебного материала учащимся из младших классов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9748" y="3197912"/>
            <a:ext cx="2420880" cy="867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«учителя» при объяснении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одноклассникам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67844" y="4324272"/>
            <a:ext cx="2808312" cy="867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ысокий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участия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СДВГ на уроке: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5517232"/>
            <a:ext cx="3569480" cy="932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«Карточки ответов»: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варианта (да/нет)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етырех вариантов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а,б,в,г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5517232"/>
            <a:ext cx="3528392" cy="932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Самостоятельный выбор деятельности из предложенных вариантов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57768" y="3197912"/>
            <a:ext cx="2736304" cy="867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уменьшения проблем с вниманием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82952" y="1562028"/>
            <a:ext cx="2736304" cy="12241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Эффективны с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редства самопроверки (карточки, брошюры с ответами)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3" idx="2"/>
            <a:endCxn id="2" idx="0"/>
          </p:cNvCxnSpPr>
          <p:nvPr/>
        </p:nvCxnSpPr>
        <p:spPr>
          <a:xfrm>
            <a:off x="4517136" y="1273996"/>
            <a:ext cx="0" cy="438776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0"/>
          </p:cNvCxnSpPr>
          <p:nvPr/>
        </p:nvCxnSpPr>
        <p:spPr>
          <a:xfrm flipV="1">
            <a:off x="4572000" y="3831456"/>
            <a:ext cx="0" cy="492816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4" idx="3"/>
          </p:cNvCxnSpPr>
          <p:nvPr/>
        </p:nvCxnSpPr>
        <p:spPr>
          <a:xfrm>
            <a:off x="2745156" y="2236076"/>
            <a:ext cx="530700" cy="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3" idx="1"/>
          </p:cNvCxnSpPr>
          <p:nvPr/>
        </p:nvCxnSpPr>
        <p:spPr>
          <a:xfrm flipH="1">
            <a:off x="5724128" y="2174096"/>
            <a:ext cx="558824" cy="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652120" y="3587662"/>
            <a:ext cx="630832" cy="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" idx="3"/>
          </p:cNvCxnSpPr>
          <p:nvPr/>
        </p:nvCxnSpPr>
        <p:spPr>
          <a:xfrm>
            <a:off x="2740628" y="3631844"/>
            <a:ext cx="679244" cy="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6" idx="2"/>
          </p:cNvCxnSpPr>
          <p:nvPr/>
        </p:nvCxnSpPr>
        <p:spPr>
          <a:xfrm>
            <a:off x="4572000" y="5192136"/>
            <a:ext cx="2016224" cy="325096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6" idx="2"/>
            <a:endCxn id="7" idx="0"/>
          </p:cNvCxnSpPr>
          <p:nvPr/>
        </p:nvCxnSpPr>
        <p:spPr>
          <a:xfrm flipH="1">
            <a:off x="2396300" y="5192136"/>
            <a:ext cx="2175700" cy="325096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7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424" y="548679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уменьшения проблем с вниманием</a:t>
            </a:r>
            <a:endParaRPr lang="ru-RU" sz="2400" b="1" u="sng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268760"/>
            <a:ext cx="810604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цветом основного материала в тексте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новизны (элемент сюрприза, смена деятельности)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Аудио- и визуальные “собиратели внимания”: зазвонить в колокольчик, хлопнуть в ладоши 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Короткие физкультмин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середине урока (! без перевозбуждения)</a:t>
            </a:r>
          </a:p>
          <a:p>
            <a:pPr algn="just"/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“Особые” индивидуальные задания (принести журнал, подать мел)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во время урока держать , мять в руках бесшумные предметы (резиновое кольцо)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255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1056</Words>
  <Application>Microsoft Office PowerPoint</Application>
  <PresentationFormat>Экран (4:3)</PresentationFormat>
  <Paragraphs>169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UserX</dc:creator>
  <cp:lastModifiedBy>Татьянка</cp:lastModifiedBy>
  <cp:revision>72</cp:revision>
  <dcterms:created xsi:type="dcterms:W3CDTF">2025-01-22T05:45:44Z</dcterms:created>
  <dcterms:modified xsi:type="dcterms:W3CDTF">2025-01-27T21:12:14Z</dcterms:modified>
</cp:coreProperties>
</file>