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57" r:id="rId3"/>
    <p:sldId id="258" r:id="rId4"/>
    <p:sldId id="259" r:id="rId5"/>
    <p:sldId id="262" r:id="rId6"/>
    <p:sldId id="263" r:id="rId7"/>
    <p:sldId id="264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60" r:id="rId16"/>
    <p:sldId id="261" r:id="rId17"/>
    <p:sldId id="273" r:id="rId18"/>
    <p:sldId id="274" r:id="rId19"/>
    <p:sldId id="275" r:id="rId20"/>
    <p:sldId id="289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0" autoAdjust="0"/>
    <p:restoredTop sz="94660"/>
  </p:normalViewPr>
  <p:slideViewPr>
    <p:cSldViewPr>
      <p:cViewPr varScale="1">
        <p:scale>
          <a:sx n="69" d="100"/>
          <a:sy n="69" d="100"/>
        </p:scale>
        <p:origin x="-76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BD701-6BA1-4F53-8E6F-087A89FAE0D2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E5876-5B92-449D-BBB4-68B9ABB2C1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028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BD701-6BA1-4F53-8E6F-087A89FAE0D2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E5876-5B92-449D-BBB4-68B9ABB2C1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5516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BD701-6BA1-4F53-8E6F-087A89FAE0D2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E5876-5B92-449D-BBB4-68B9ABB2C1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8851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BD701-6BA1-4F53-8E6F-087A89FAE0D2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E5876-5B92-449D-BBB4-68B9ABB2C1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745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BD701-6BA1-4F53-8E6F-087A89FAE0D2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E5876-5B92-449D-BBB4-68B9ABB2C1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7906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BD701-6BA1-4F53-8E6F-087A89FAE0D2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E5876-5B92-449D-BBB4-68B9ABB2C1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0529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BD701-6BA1-4F53-8E6F-087A89FAE0D2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E5876-5B92-449D-BBB4-68B9ABB2C1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4951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BD701-6BA1-4F53-8E6F-087A89FAE0D2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E5876-5B92-449D-BBB4-68B9ABB2C1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3134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BD701-6BA1-4F53-8E6F-087A89FAE0D2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E5876-5B92-449D-BBB4-68B9ABB2C1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7828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BD701-6BA1-4F53-8E6F-087A89FAE0D2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E5876-5B92-449D-BBB4-68B9ABB2C1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127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BD701-6BA1-4F53-8E6F-087A89FAE0D2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E5876-5B92-449D-BBB4-68B9ABB2C1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1381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BD701-6BA1-4F53-8E6F-087A89FAE0D2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E5876-5B92-449D-BBB4-68B9ABB2C1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3995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888557"/>
            <a:ext cx="8352928" cy="1578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solidFill>
                  <a:srgbClr val="8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Включение ребенка с синдромом дефицита внимания и</a:t>
            </a:r>
            <a:r>
              <a:rPr lang="ru-RU" sz="2800" b="1" dirty="0" smtClean="0">
                <a:solidFill>
                  <a:srgbClr val="8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8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гиперактивностью</a:t>
            </a:r>
            <a:r>
              <a:rPr lang="ru-RU" sz="2800" b="1" dirty="0">
                <a:solidFill>
                  <a:srgbClr val="8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800" b="1" dirty="0" smtClean="0">
                <a:solidFill>
                  <a:srgbClr val="8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в </a:t>
            </a:r>
            <a:r>
              <a:rPr lang="ru-RU" sz="2800" b="1" dirty="0">
                <a:solidFill>
                  <a:srgbClr val="8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образовательный процесс</a:t>
            </a:r>
            <a:endParaRPr lang="ru-RU" sz="2800" dirty="0">
              <a:solidFill>
                <a:srgbClr val="8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04" y="548680"/>
            <a:ext cx="8928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ru-RU" b="1" dirty="0">
                <a:latin typeface="Times New Roman"/>
              </a:rPr>
              <a:t>Государственное учреждение образования «Витебский городской центр коррекционно-развивающего обучения и реабилитации»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734682" y="5589240"/>
            <a:ext cx="2160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Подготовил: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педагог-психолог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Синкевич Т.С.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3045" y="3660156"/>
            <a:ext cx="3257910" cy="2168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515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620688"/>
            <a:ext cx="6048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Смена деятельности</a:t>
            </a:r>
            <a:endParaRPr lang="ru-RU" sz="2400" b="1" u="sng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11560" y="1736812"/>
            <a:ext cx="2880320" cy="93610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Импульсивность 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355976" y="1628800"/>
            <a:ext cx="4104456" cy="115212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Трудности переключения с одного вида деятельности на другой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единительная линия 5"/>
          <p:cNvCxnSpPr>
            <a:stCxn id="3" idx="3"/>
            <a:endCxn id="4" idx="1"/>
          </p:cNvCxnSpPr>
          <p:nvPr/>
        </p:nvCxnSpPr>
        <p:spPr>
          <a:xfrm>
            <a:off x="3491880" y="2204864"/>
            <a:ext cx="864096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99592" y="3485283"/>
            <a:ext cx="75608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сообщать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 своих намерениях за несколько минут до начала новой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деятельности;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давать предупредительный сигнал за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несколько минут до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окончания задания («осталось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три минуты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»);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отмечать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моменты распорядка дня, очередность выполнения задания или правила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поведения в наглядной форме;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звуковой таймер.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1288083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746413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поведения ребенка с СДВГ</a:t>
            </a:r>
            <a:endParaRPr lang="ru-RU" sz="2400" b="1" u="sng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1628800"/>
            <a:ext cx="2448272" cy="7200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Учеба, поведение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76056" y="1628800"/>
            <a:ext cx="3744416" cy="93610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частой оценке (обратной связи)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поведения ребенка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3140968"/>
            <a:ext cx="4896544" cy="1800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b="0" i="0" dirty="0" smtClean="0">
                <a:solidFill>
                  <a:schemeClr val="tx1"/>
                </a:solidFill>
                <a:effectLst/>
                <a:latin typeface="Times New Roman"/>
              </a:rPr>
              <a:t>Похвала и позитивное подкрепление</a:t>
            </a:r>
          </a:p>
          <a:p>
            <a:r>
              <a:rPr lang="ru-RU" sz="2000" b="0" i="0" dirty="0" smtClean="0">
                <a:solidFill>
                  <a:schemeClr val="tx1"/>
                </a:solidFill>
                <a:effectLst/>
                <a:latin typeface="Times New Roman"/>
              </a:rPr>
              <a:t>за </a:t>
            </a:r>
            <a:r>
              <a:rPr lang="ru-RU" sz="2000" b="1" i="0" dirty="0" smtClean="0">
                <a:solidFill>
                  <a:schemeClr val="tx1"/>
                </a:solidFill>
                <a:effectLst/>
                <a:latin typeface="Times New Roman"/>
              </a:rPr>
              <a:t>хорошее поведение</a:t>
            </a:r>
            <a:r>
              <a:rPr lang="ru-RU" sz="2000" b="0" i="0" dirty="0" smtClean="0">
                <a:solidFill>
                  <a:schemeClr val="tx1"/>
                </a:solidFill>
                <a:effectLst/>
                <a:latin typeface="Times New Roman"/>
              </a:rPr>
              <a:t>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b="0" i="0" dirty="0" smtClean="0">
                <a:solidFill>
                  <a:schemeClr val="tx1"/>
                </a:solidFill>
                <a:effectLst/>
                <a:latin typeface="Times New Roman"/>
              </a:rPr>
              <a:t>Мягкий выговор или нестрогое</a:t>
            </a:r>
          </a:p>
          <a:p>
            <a:r>
              <a:rPr lang="ru-RU" sz="2000" b="0" i="0" dirty="0" smtClean="0">
                <a:solidFill>
                  <a:schemeClr val="tx1"/>
                </a:solidFill>
                <a:effectLst/>
                <a:latin typeface="Times New Roman"/>
              </a:rPr>
              <a:t>наказание за н</a:t>
            </a:r>
            <a:r>
              <a:rPr lang="ru-RU" sz="2000" b="1" i="0" dirty="0" smtClean="0">
                <a:solidFill>
                  <a:schemeClr val="tx1"/>
                </a:solidFill>
                <a:effectLst/>
                <a:latin typeface="Times New Roman"/>
              </a:rPr>
              <a:t>арушение</a:t>
            </a:r>
          </a:p>
          <a:p>
            <a:r>
              <a:rPr lang="ru-RU" sz="2000" b="1" i="0" dirty="0" smtClean="0">
                <a:solidFill>
                  <a:schemeClr val="tx1"/>
                </a:solidFill>
                <a:effectLst/>
                <a:latin typeface="Times New Roman"/>
              </a:rPr>
              <a:t>дисциплины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br>
              <a:rPr lang="ru-RU" sz="2000" dirty="0" smtClean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8" name="Двойная стрелка влево/вверх 7"/>
          <p:cNvSpPr/>
          <p:nvPr/>
        </p:nvSpPr>
        <p:spPr>
          <a:xfrm>
            <a:off x="5652120" y="2636912"/>
            <a:ext cx="2808312" cy="1872208"/>
          </a:xfrm>
          <a:prstGeom prst="leftUpArrow">
            <a:avLst>
              <a:gd name="adj1" fmla="val 20116"/>
              <a:gd name="adj2" fmla="val 25276"/>
              <a:gd name="adj3" fmla="val 25000"/>
            </a:avLst>
          </a:prstGeom>
          <a:solidFill>
            <a:schemeClr val="bg1"/>
          </a:solidFill>
          <a:ln w="28575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эффективнее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99792" y="5298896"/>
            <a:ext cx="6120680" cy="11521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Устная похвала сама по себе не всегда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бывает достаточно эффективна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3367296" y="1745416"/>
            <a:ext cx="1584176" cy="576064"/>
          </a:xfrm>
          <a:prstGeom prst="rightArrow">
            <a:avLst/>
          </a:prstGeom>
          <a:solidFill>
            <a:schemeClr val="bg1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лучше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208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386792"/>
            <a:ext cx="73448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0" u="sng" dirty="0" smtClean="0">
                <a:solidFill>
                  <a:srgbClr val="980000"/>
                </a:solidFill>
                <a:effectLst/>
                <a:latin typeface="Times New Roman"/>
              </a:rPr>
              <a:t>Устный выговор - действенное средство влияния</a:t>
            </a: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203848" y="2564904"/>
            <a:ext cx="2592288" cy="936104"/>
          </a:xfrm>
          <a:prstGeom prst="roundRect">
            <a:avLst/>
          </a:prstGeom>
          <a:gradFill>
            <a:gsLst>
              <a:gs pos="48675">
                <a:schemeClr val="accent2">
                  <a:lumMod val="20000"/>
                  <a:lumOff val="80000"/>
                </a:schemeClr>
              </a:gs>
              <a:gs pos="0">
                <a:schemeClr val="accent2">
                  <a:lumMod val="20000"/>
                  <a:lumOff val="80000"/>
                </a:schemeClr>
              </a:gs>
              <a:gs pos="17999">
                <a:srgbClr val="FEE7F2"/>
              </a:gs>
              <a:gs pos="75995">
                <a:schemeClr val="accent2">
                  <a:lumMod val="20000"/>
                  <a:lumOff val="80000"/>
                </a:schemeClr>
              </a:gs>
              <a:gs pos="36000">
                <a:schemeClr val="bg1"/>
              </a:gs>
              <a:gs pos="61000">
                <a:schemeClr val="accent2">
                  <a:lumMod val="40000"/>
                  <a:lumOff val="60000"/>
                </a:schemeClr>
              </a:gs>
              <a:gs pos="54998">
                <a:srgbClr val="ECCAC9"/>
              </a:gs>
              <a:gs pos="82001">
                <a:schemeClr val="bg1"/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0" scaled="1"/>
          </a:gradFill>
          <a:ln w="381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Замечания</a:t>
            </a:r>
            <a:endParaRPr lang="ru-RU" sz="24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1520" y="1125456"/>
            <a:ext cx="3816424" cy="131330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делать как можно более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спокойно и </a:t>
            </a:r>
            <a:r>
              <a:rPr lang="ru-RU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неэмоциолнально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 возможности наедине с учеником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1520" y="3599296"/>
            <a:ext cx="3600400" cy="118813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произноситься твердо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(например,</a:t>
            </a:r>
            <a:r>
              <a:rPr lang="ru-RU" sz="1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1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немедлен</a:t>
            </a:r>
            <a:r>
              <a:rPr lang="ru-RU" sz="1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но принимайся за работу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77784" y="5301208"/>
            <a:ext cx="7848872" cy="142215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Действенность может быть увеличена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через сокращение дистанции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 учителем и учеником, через контакт глаз или даже физический контакт (положить руку на плечо)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593128" y="3573016"/>
            <a:ext cx="3350192" cy="153017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Не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 одновременно сочетаться с похвалой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поскольку позитивный аспект произносимой фразы может только усиливать неуместное поведение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72592" y="1125456"/>
            <a:ext cx="3570728" cy="131330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3.Должно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быть кратким и понятным; делать сразу же, как только это поведение проявляется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Прямая со стрелкой 17"/>
          <p:cNvCxnSpPr>
            <a:stCxn id="3" idx="1"/>
          </p:cNvCxnSpPr>
          <p:nvPr/>
        </p:nvCxnSpPr>
        <p:spPr>
          <a:xfrm flipH="1">
            <a:off x="2051720" y="3032956"/>
            <a:ext cx="1152128" cy="468052"/>
          </a:xfrm>
          <a:prstGeom prst="straightConnector1">
            <a:avLst/>
          </a:prstGeom>
          <a:ln w="28575">
            <a:solidFill>
              <a:srgbClr val="8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3" idx="3"/>
          </p:cNvCxnSpPr>
          <p:nvPr/>
        </p:nvCxnSpPr>
        <p:spPr>
          <a:xfrm>
            <a:off x="5796136" y="3032956"/>
            <a:ext cx="1472088" cy="468052"/>
          </a:xfrm>
          <a:prstGeom prst="straightConnector1">
            <a:avLst/>
          </a:prstGeom>
          <a:ln w="28575">
            <a:solidFill>
              <a:srgbClr val="8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3" idx="2"/>
          </p:cNvCxnSpPr>
          <p:nvPr/>
        </p:nvCxnSpPr>
        <p:spPr>
          <a:xfrm>
            <a:off x="4499992" y="3501008"/>
            <a:ext cx="0" cy="1728192"/>
          </a:xfrm>
          <a:prstGeom prst="straightConnector1">
            <a:avLst/>
          </a:prstGeom>
          <a:ln w="28575">
            <a:solidFill>
              <a:srgbClr val="8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3" idx="1"/>
          </p:cNvCxnSpPr>
          <p:nvPr/>
        </p:nvCxnSpPr>
        <p:spPr>
          <a:xfrm flipH="1" flipV="1">
            <a:off x="2159732" y="2564904"/>
            <a:ext cx="1044116" cy="468052"/>
          </a:xfrm>
          <a:prstGeom prst="straightConnector1">
            <a:avLst/>
          </a:prstGeom>
          <a:ln w="28575">
            <a:solidFill>
              <a:srgbClr val="8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3" idx="3"/>
          </p:cNvCxnSpPr>
          <p:nvPr/>
        </p:nvCxnSpPr>
        <p:spPr>
          <a:xfrm flipV="1">
            <a:off x="5796136" y="2564904"/>
            <a:ext cx="1361820" cy="468052"/>
          </a:xfrm>
          <a:prstGeom prst="straightConnector1">
            <a:avLst/>
          </a:prstGeom>
          <a:ln w="28575">
            <a:solidFill>
              <a:srgbClr val="8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83161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4368" y="476671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по повышению эффективности предъявляемых требований:</a:t>
            </a:r>
            <a:endParaRPr lang="ru-RU" sz="2400" b="1" u="sng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35628" y="1592796"/>
            <a:ext cx="2600158" cy="7200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Фиксация внимания ребенка на себе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35628" y="2708920"/>
            <a:ext cx="2600158" cy="10081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Короткие и конкретные требования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53998" y="4072512"/>
            <a:ext cx="2581788" cy="115668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Инструкции должны включать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двух шагов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3998" y="5517232"/>
            <a:ext cx="2581788" cy="108129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просьба, А указание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16016" y="5375568"/>
            <a:ext cx="3888432" cy="12229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</a:rPr>
              <a:t>«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мог бы ты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…?»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ребенок может воспринимать как не обязательное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722832" y="4216528"/>
            <a:ext cx="3888432" cy="8686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effectLst/>
                <a:latin typeface="Times New Roman"/>
                <a:ea typeface="Calibri"/>
              </a:rPr>
              <a:t>«Достань свой учебник по математике и открой его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effectLst/>
                <a:latin typeface="Times New Roman"/>
                <a:ea typeface="Calibri"/>
              </a:rPr>
              <a:t>на странице 45»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16016" y="2708920"/>
            <a:ext cx="3888432" cy="12069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«Положи 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свои учебники на парту, а тетради - в 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сумку»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ВМЕСТО 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«Убери все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716016" y="1412776"/>
            <a:ext cx="3888432" cy="10801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Сокращение дистанции, установление физического контакта и контакта глаз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2" name="Прямая соединительная линия 11"/>
          <p:cNvCxnSpPr>
            <a:stCxn id="3" idx="3"/>
            <a:endCxn id="10" idx="1"/>
          </p:cNvCxnSpPr>
          <p:nvPr/>
        </p:nvCxnSpPr>
        <p:spPr>
          <a:xfrm>
            <a:off x="3235786" y="1952836"/>
            <a:ext cx="148023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4" idx="3"/>
          </p:cNvCxnSpPr>
          <p:nvPr/>
        </p:nvCxnSpPr>
        <p:spPr>
          <a:xfrm>
            <a:off x="3235786" y="3212976"/>
            <a:ext cx="148023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5" idx="3"/>
            <a:endCxn id="8" idx="1"/>
          </p:cNvCxnSpPr>
          <p:nvPr/>
        </p:nvCxnSpPr>
        <p:spPr>
          <a:xfrm>
            <a:off x="3235786" y="4650856"/>
            <a:ext cx="14870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6" idx="3"/>
          </p:cNvCxnSpPr>
          <p:nvPr/>
        </p:nvCxnSpPr>
        <p:spPr>
          <a:xfrm>
            <a:off x="3235786" y="6057880"/>
            <a:ext cx="14870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84052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2488" y="764704"/>
            <a:ext cx="3222088" cy="112204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Акцент НЕ на том, что нужно прекратить, А на желаемом действии</a:t>
            </a: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7336" y="2526644"/>
            <a:ext cx="3169456" cy="86409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Давать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указания три раза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7336" y="3983256"/>
            <a:ext cx="3207240" cy="86409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«предупредительный сигнал»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69912" y="5417672"/>
            <a:ext cx="3207240" cy="86409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Выполняемые немедленно - поощряются</a:t>
            </a: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148064" y="5373216"/>
            <a:ext cx="3482680" cy="11521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НЕ выполняемые - сопровождаются негативными последствиями</a:t>
            </a: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130888" y="3983256"/>
            <a:ext cx="3482680" cy="86409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effectLst/>
                <a:latin typeface="Times New Roman"/>
                <a:ea typeface="Calibri"/>
              </a:rPr>
              <a:t>«Тебе осталось играть 5 минут»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130888" y="2249080"/>
            <a:ext cx="3528392" cy="141007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0" dirty="0" smtClean="0">
                <a:solidFill>
                  <a:srgbClr val="000000"/>
                </a:solidFill>
                <a:effectLst/>
                <a:latin typeface="Times New Roman"/>
              </a:rPr>
              <a:t>1. 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Озвучивание задания</a:t>
            </a:r>
          </a:p>
          <a:p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2. 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Повторение его </a:t>
            </a:r>
          </a:p>
          <a:p>
            <a:r>
              <a:rPr lang="ru-RU" b="1" i="0" dirty="0" smtClean="0">
                <a:solidFill>
                  <a:srgbClr val="000000"/>
                </a:solidFill>
                <a:effectLst/>
                <a:latin typeface="Times New Roman"/>
              </a:rPr>
              <a:t>3. 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Дополнительное напоминание</a:t>
            </a:r>
          </a:p>
          <a:p>
            <a:r>
              <a:rPr lang="ru-RU" b="0" i="1" dirty="0" smtClean="0">
                <a:solidFill>
                  <a:srgbClr val="000000"/>
                </a:solidFill>
                <a:effectLst/>
                <a:latin typeface="Times New Roman"/>
              </a:rPr>
              <a:t>(написание на доске)</a:t>
            </a: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148064" y="764704"/>
            <a:ext cx="3528392" cy="112204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ВМЕСТО «не разговаривай с пищей во рту» - «сначала прожуй, а потом говори»</a:t>
            </a: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cxnSp>
        <p:nvCxnSpPr>
          <p:cNvPr id="11" name="Прямая соединительная линия 10"/>
          <p:cNvCxnSpPr>
            <a:stCxn id="2" idx="3"/>
            <a:endCxn id="9" idx="1"/>
          </p:cNvCxnSpPr>
          <p:nvPr/>
        </p:nvCxnSpPr>
        <p:spPr>
          <a:xfrm>
            <a:off x="3784576" y="1325724"/>
            <a:ext cx="136348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3" idx="3"/>
            <a:endCxn id="8" idx="1"/>
          </p:cNvCxnSpPr>
          <p:nvPr/>
        </p:nvCxnSpPr>
        <p:spPr>
          <a:xfrm flipV="1">
            <a:off x="3746792" y="2954116"/>
            <a:ext cx="1384096" cy="45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4" idx="3"/>
            <a:endCxn id="7" idx="1"/>
          </p:cNvCxnSpPr>
          <p:nvPr/>
        </p:nvCxnSpPr>
        <p:spPr>
          <a:xfrm>
            <a:off x="3784576" y="4415304"/>
            <a:ext cx="134631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5" idx="3"/>
          </p:cNvCxnSpPr>
          <p:nvPr/>
        </p:nvCxnSpPr>
        <p:spPr>
          <a:xfrm>
            <a:off x="3777152" y="5849720"/>
            <a:ext cx="135373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26522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2193535"/>
              </p:ext>
            </p:extLst>
          </p:nvPr>
        </p:nvGraphicFramePr>
        <p:xfrm>
          <a:off x="971600" y="908720"/>
          <a:ext cx="5400600" cy="822960"/>
        </p:xfrm>
        <a:graphic>
          <a:graphicData uri="http://schemas.openxmlformats.org/drawingml/2006/table">
            <a:tbl>
              <a:tblPr/>
              <a:tblGrid>
                <a:gridCol w="5400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822960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0" dirty="0">
                          <a:solidFill>
                            <a:srgbClr val="800000"/>
                          </a:solidFill>
                          <a:effectLst/>
                          <a:latin typeface="Times New Roman"/>
                        </a:rPr>
                        <a:t>Максимальное включение ученика с СДВГ в учебный процесс</a:t>
                      </a:r>
                      <a:endParaRPr lang="ru-RU" sz="2400" dirty="0">
                        <a:solidFill>
                          <a:srgbClr val="800000"/>
                        </a:solidFill>
                        <a:effectLst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5B0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5B0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5B0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5B0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476500" y="3543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2204864"/>
            <a:ext cx="68407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00000"/>
                </a:solidFill>
                <a:latin typeface="Times New Roman"/>
              </a:rPr>
              <a:t>уверенность учителя в способности ученика понимать материал и следить за ходом урока</a:t>
            </a:r>
            <a:r>
              <a:rPr lang="ru-RU" sz="2400" dirty="0" smtClean="0"/>
              <a:t>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2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/>
              </a:rPr>
              <a:t>объяснение учителем нового материала на подходящем этому ученику уровне, с проговариванием целей усвоения этого материала и основных опорных пунктов учебного материала</a:t>
            </a:r>
            <a:r>
              <a:rPr lang="ru-RU" sz="2400" dirty="0" smtClean="0"/>
              <a:t> 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749642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9573" t="2740" r="13733" b="7732"/>
          <a:stretch/>
        </p:blipFill>
        <p:spPr>
          <a:xfrm>
            <a:off x="6876256" y="3878676"/>
            <a:ext cx="2088232" cy="27812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Прямоугольник 1"/>
          <p:cNvSpPr/>
          <p:nvPr/>
        </p:nvSpPr>
        <p:spPr>
          <a:xfrm>
            <a:off x="897352" y="1556792"/>
            <a:ext cx="66247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/>
              </a:rPr>
              <a:t>1) составить поэтапный план нового материала;</a:t>
            </a:r>
          </a:p>
          <a:p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/>
              </a:rPr>
              <a:t>2) обеспечить наличие наглядных моделей и</a:t>
            </a:r>
          </a:p>
          <a:p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/>
              </a:rPr>
              <a:t>иллюстраций;</a:t>
            </a:r>
          </a:p>
          <a:p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/>
              </a:rPr>
              <a:t>3) проконтролировать усвоение новой</a:t>
            </a:r>
          </a:p>
          <a:p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/>
              </a:rPr>
              <a:t>информации;</a:t>
            </a:r>
          </a:p>
          <a:p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/>
              </a:rPr>
              <a:t>4) модифицировать структуру учебного процесса</a:t>
            </a:r>
          </a:p>
          <a:p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/>
              </a:rPr>
              <a:t>(если в этом есть необходимость);</a:t>
            </a:r>
          </a:p>
          <a:p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/>
              </a:rPr>
              <a:t>5) обеспечить постоянную корректирующую</a:t>
            </a:r>
          </a:p>
          <a:p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/>
              </a:rPr>
              <a:t>обратную связь.</a:t>
            </a:r>
            <a:r>
              <a:rPr lang="ru-RU" sz="2400" dirty="0" smtClean="0"/>
              <a:t> 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897328" y="851520"/>
            <a:ext cx="32869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u="sng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Педагогу необходимо: </a:t>
            </a:r>
            <a:endParaRPr lang="ru-RU" sz="2400" b="1" u="sng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5179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349205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215" algn="just"/>
            <a:r>
              <a:rPr lang="ru-RU" sz="2400" b="1" u="sng" dirty="0" smtClean="0">
                <a:solidFill>
                  <a:srgbClr val="800000"/>
                </a:solidFill>
                <a:effectLst/>
                <a:latin typeface="Times New Roman"/>
              </a:rPr>
              <a:t>Принципы управления поведением детей с СДВГ </a:t>
            </a:r>
          </a:p>
          <a:p>
            <a:pPr indent="450215" algn="just"/>
            <a:r>
              <a:rPr lang="ru-RU" sz="2400" b="1" u="sng" dirty="0" smtClean="0">
                <a:solidFill>
                  <a:srgbClr val="800000"/>
                </a:solidFill>
                <a:effectLst/>
                <a:latin typeface="Times New Roman"/>
              </a:rPr>
              <a:t>в школе </a:t>
            </a:r>
            <a:endParaRPr lang="ru-RU" sz="2400" u="sng" dirty="0">
              <a:solidFill>
                <a:srgbClr val="800000"/>
              </a:soli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8176" y="1395954"/>
            <a:ext cx="7884264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215" algn="just"/>
            <a:r>
              <a:rPr lang="ru-RU" sz="2000" dirty="0" smtClean="0">
                <a:latin typeface="Times New Roman"/>
              </a:rPr>
              <a:t>Р</a:t>
            </a:r>
            <a:r>
              <a:rPr lang="ru-RU" sz="2000" dirty="0" smtClean="0">
                <a:effectLst/>
                <a:latin typeface="Times New Roman"/>
              </a:rPr>
              <a:t>ебенок с СДВГ нуждается </a:t>
            </a:r>
            <a:r>
              <a:rPr lang="ru-RU" sz="2000" b="1" u="sng" dirty="0" smtClean="0">
                <a:effectLst/>
                <a:latin typeface="Times New Roman"/>
              </a:rPr>
              <a:t>в </a:t>
            </a:r>
            <a:r>
              <a:rPr lang="ru-RU" sz="2000" dirty="0" smtClean="0">
                <a:effectLst/>
                <a:latin typeface="Times New Roman"/>
              </a:rPr>
              <a:t>большем </a:t>
            </a:r>
            <a:r>
              <a:rPr lang="ru-RU" sz="2000" b="1" u="sng" dirty="0" smtClean="0">
                <a:effectLst/>
                <a:latin typeface="Times New Roman"/>
              </a:rPr>
              <a:t>индивидуальном внимании</a:t>
            </a:r>
            <a:r>
              <a:rPr lang="ru-RU" sz="2000" dirty="0" smtClean="0">
                <a:effectLst/>
                <a:latin typeface="Times New Roman"/>
              </a:rPr>
              <a:t>, в более </a:t>
            </a:r>
            <a:r>
              <a:rPr lang="ru-RU" sz="2000" b="1" u="sng" dirty="0" smtClean="0">
                <a:effectLst/>
                <a:latin typeface="Times New Roman"/>
              </a:rPr>
              <a:t>интенсив­ном наблюдении </a:t>
            </a:r>
            <a:r>
              <a:rPr lang="ru-RU" sz="2000" dirty="0" smtClean="0">
                <a:effectLst/>
                <a:latin typeface="Times New Roman"/>
              </a:rPr>
              <a:t>и </a:t>
            </a:r>
            <a:r>
              <a:rPr lang="ru-RU" sz="2000" b="1" u="sng" dirty="0" smtClean="0">
                <a:effectLst/>
                <a:latin typeface="Times New Roman"/>
              </a:rPr>
              <a:t>регулировании поведения</a:t>
            </a:r>
            <a:r>
              <a:rPr lang="ru-RU" sz="2000" dirty="0" smtClean="0">
                <a:effectLst/>
                <a:latin typeface="Times New Roman"/>
              </a:rPr>
              <a:t>.</a:t>
            </a:r>
            <a:r>
              <a:rPr lang="ru-RU" sz="2000" b="1" dirty="0" smtClean="0">
                <a:effectLst/>
                <a:latin typeface="Times New Roman"/>
              </a:rPr>
              <a:t> </a:t>
            </a:r>
          </a:p>
          <a:p>
            <a:pPr indent="450215" algn="just"/>
            <a:endParaRPr lang="ru-RU" sz="2000" b="1" dirty="0">
              <a:latin typeface="Times New Roman"/>
            </a:endParaRPr>
          </a:p>
          <a:p>
            <a:pPr indent="450215" algn="just"/>
            <a:r>
              <a:rPr lang="ru-RU" sz="2000" dirty="0" smtClean="0">
                <a:effectLst/>
                <a:latin typeface="Times New Roman"/>
                <a:ea typeface="Calibri"/>
              </a:rPr>
              <a:t>Дети с СДВГ нуждаются в мощном </a:t>
            </a:r>
            <a:r>
              <a:rPr lang="ru-RU" sz="2000" b="1" u="sng" dirty="0" smtClean="0">
                <a:latin typeface="Times New Roman"/>
                <a:ea typeface="Calibri"/>
              </a:rPr>
              <a:t>ПОДКРЕПЛЕНИИ</a:t>
            </a:r>
            <a:r>
              <a:rPr lang="ru-RU" sz="2000" b="1" dirty="0">
                <a:latin typeface="Times New Roman"/>
                <a:ea typeface="Calibri"/>
              </a:rPr>
              <a:t> </a:t>
            </a:r>
            <a:r>
              <a:rPr lang="ru-RU" sz="2000" b="1" dirty="0" smtClean="0">
                <a:effectLst/>
                <a:latin typeface="Times New Roman"/>
                <a:ea typeface="Calibri"/>
              </a:rPr>
              <a:t>своей деятельности</a:t>
            </a:r>
            <a:r>
              <a:rPr lang="ru-RU" sz="2000" b="1" i="1" dirty="0" smtClean="0">
                <a:effectLst/>
                <a:latin typeface="Times New Roman"/>
                <a:ea typeface="Calibri"/>
              </a:rPr>
              <a:t>.</a:t>
            </a:r>
          </a:p>
          <a:p>
            <a:pPr indent="450215" algn="just"/>
            <a:endParaRPr lang="ru-RU" b="1" i="1" dirty="0" smtClean="0">
              <a:effectLst/>
              <a:latin typeface="Times New Roman"/>
              <a:ea typeface="Calibri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Предложить выбрать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списка подкрепления, которые дети предпочитают.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Подкрепление д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олжно следовать сразу за поведенческим проявлением.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оощрять за каждое целенаправленное действие.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ценивать используемые формы подкрепления по­ведения каждые 2-3 недели.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емедленные эффективные поощрения за хорошее поведение и санкции за проблемное.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dirty="0" smtClean="0">
              <a:effectLst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954596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827584" y="2348880"/>
            <a:ext cx="3318251" cy="1641721"/>
          </a:xfrm>
          <a:prstGeom prst="roundRect">
            <a:avLst/>
          </a:prstGeom>
          <a:gradFill>
            <a:gsLst>
              <a:gs pos="48675">
                <a:schemeClr val="accent2">
                  <a:lumMod val="20000"/>
                  <a:lumOff val="80000"/>
                </a:schemeClr>
              </a:gs>
              <a:gs pos="0">
                <a:schemeClr val="accent2">
                  <a:lumMod val="20000"/>
                  <a:lumOff val="80000"/>
                </a:schemeClr>
              </a:gs>
              <a:gs pos="17999">
                <a:srgbClr val="FEE7F2"/>
              </a:gs>
              <a:gs pos="75995">
                <a:schemeClr val="accent2">
                  <a:lumMod val="20000"/>
                  <a:lumOff val="80000"/>
                </a:schemeClr>
              </a:gs>
              <a:gs pos="36000">
                <a:schemeClr val="bg1"/>
              </a:gs>
              <a:gs pos="61000">
                <a:schemeClr val="accent2">
                  <a:lumMod val="40000"/>
                  <a:lumOff val="60000"/>
                </a:schemeClr>
              </a:gs>
              <a:gs pos="54998">
                <a:srgbClr val="ECCAC9"/>
              </a:gs>
              <a:gs pos="82001">
                <a:schemeClr val="bg1"/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0" scaled="1"/>
          </a:gradFill>
          <a:ln w="381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Техники функционального подхода</a:t>
            </a:r>
            <a:endParaRPr lang="ru-RU" sz="24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83568" y="4669812"/>
            <a:ext cx="3744416" cy="199954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 о хорошем поведении: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списка правил поведения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школе;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вознаграждения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соблюдение прописанных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правил, наказания – за нарушение правил.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27584" y="709138"/>
            <a:ext cx="3318251" cy="102527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Символическая экономика: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жетонов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76056" y="2549007"/>
            <a:ext cx="3816424" cy="131330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Тайм-аут: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отказ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возможности получения подкрепления в течение фиксированного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времени 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76056" y="765500"/>
            <a:ext cx="3816424" cy="131330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Стоимость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потеря определенного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количества подкрепления в случае нежелательного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поведения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076056" y="4078027"/>
            <a:ext cx="3816424" cy="155892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Часы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хорошего поведения: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поощрение за каждый двухминутный интервал, в течение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которого ребенок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 себя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хорошо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 стрелкой 8"/>
          <p:cNvCxnSpPr>
            <a:stCxn id="2" idx="3"/>
            <a:endCxn id="6" idx="1"/>
          </p:cNvCxnSpPr>
          <p:nvPr/>
        </p:nvCxnSpPr>
        <p:spPr>
          <a:xfrm flipV="1">
            <a:off x="4145835" y="1422152"/>
            <a:ext cx="930221" cy="1747589"/>
          </a:xfrm>
          <a:prstGeom prst="straightConnector1">
            <a:avLst/>
          </a:prstGeom>
          <a:ln w="28575">
            <a:solidFill>
              <a:srgbClr val="8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2" idx="3"/>
          </p:cNvCxnSpPr>
          <p:nvPr/>
        </p:nvCxnSpPr>
        <p:spPr>
          <a:xfrm flipV="1">
            <a:off x="4145835" y="3169740"/>
            <a:ext cx="930221" cy="1"/>
          </a:xfrm>
          <a:prstGeom prst="straightConnector1">
            <a:avLst/>
          </a:prstGeom>
          <a:ln w="28575">
            <a:solidFill>
              <a:srgbClr val="8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2" idx="3"/>
            <a:endCxn id="7" idx="1"/>
          </p:cNvCxnSpPr>
          <p:nvPr/>
        </p:nvCxnSpPr>
        <p:spPr>
          <a:xfrm>
            <a:off x="4145835" y="3169741"/>
            <a:ext cx="930221" cy="1687751"/>
          </a:xfrm>
          <a:prstGeom prst="straightConnector1">
            <a:avLst/>
          </a:prstGeom>
          <a:ln w="28575">
            <a:solidFill>
              <a:srgbClr val="8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-1836712" y="1259633"/>
            <a:ext cx="17243" cy="34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2" idx="0"/>
          </p:cNvCxnSpPr>
          <p:nvPr/>
        </p:nvCxnSpPr>
        <p:spPr>
          <a:xfrm flipH="1" flipV="1">
            <a:off x="2486709" y="1795423"/>
            <a:ext cx="1" cy="553457"/>
          </a:xfrm>
          <a:prstGeom prst="straightConnector1">
            <a:avLst/>
          </a:prstGeom>
          <a:ln w="28575">
            <a:solidFill>
              <a:srgbClr val="8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2" idx="2"/>
          </p:cNvCxnSpPr>
          <p:nvPr/>
        </p:nvCxnSpPr>
        <p:spPr>
          <a:xfrm flipH="1">
            <a:off x="2486709" y="3990601"/>
            <a:ext cx="1" cy="590527"/>
          </a:xfrm>
          <a:prstGeom prst="straightConnector1">
            <a:avLst/>
          </a:prstGeom>
          <a:ln w="28575">
            <a:solidFill>
              <a:srgbClr val="8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89915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548680"/>
            <a:ext cx="68407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навыка самоорганизации и планирования собственного поведения</a:t>
            </a:r>
            <a:endParaRPr lang="ru-RU" sz="2400" b="1" u="sng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1628800"/>
            <a:ext cx="792088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направлять внимание учеников на упорядочение их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рабочего места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на надлежащую запись домашних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заданий</a:t>
            </a:r>
          </a:p>
          <a:p>
            <a:endParaRPr lang="ru-RU" sz="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выработать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систему самоорганизации - научить их записывать задания, определять приоритеты, составлять временные планы, придерживаться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запланированного</a:t>
            </a:r>
          </a:p>
          <a:p>
            <a:endParaRPr lang="ru-RU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научить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разделять большое задание на части и выполнять их по очереди, придерживаясь определенных временных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рамок</a:t>
            </a:r>
          </a:p>
          <a:p>
            <a:endParaRPr lang="ru-RU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ключать на уроках вспомогательную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систему наблюдения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временем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которая помогает ребенку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организовывать действия в определенных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временных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рамках</a:t>
            </a:r>
          </a:p>
          <a:p>
            <a:endParaRPr lang="ru-RU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уменьшать объем письменных заданий как на уроке, так 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дома</a:t>
            </a:r>
          </a:p>
          <a:p>
            <a:endParaRPr lang="ru-RU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становить </a:t>
            </a:r>
            <a:r>
              <a:rPr lang="ru-RU" sz="20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 ребенком и учителем </a:t>
            </a:r>
            <a:r>
              <a:rPr lang="ru-RU" sz="20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позитивные </a:t>
            </a:r>
            <a:r>
              <a:rPr lang="ru-RU" sz="20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отношения</a:t>
            </a:r>
            <a:endParaRPr lang="ru-RU" sz="20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025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1268760"/>
            <a:ext cx="813690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effectLst/>
                <a:latin typeface="Times New Roman"/>
                <a:ea typeface="Calibri"/>
              </a:rPr>
              <a:t>Работа по оптимизации процесса обучения ребенка с СДВГ </a:t>
            </a:r>
            <a:r>
              <a:rPr lang="ru-RU" sz="2400" u="sng" dirty="0" smtClean="0">
                <a:effectLst/>
                <a:latin typeface="Times New Roman"/>
                <a:ea typeface="Calibri"/>
              </a:rPr>
              <a:t>заключается в организации условий обучения, предотвращающих возникновение проблем с поведением</a:t>
            </a:r>
            <a:r>
              <a:rPr lang="ru-RU" sz="2800" u="sng" dirty="0" smtClean="0">
                <a:effectLst/>
                <a:latin typeface="Times New Roman"/>
                <a:ea typeface="Calibri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31840" y="3376946"/>
            <a:ext cx="56166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215" algn="just"/>
            <a:r>
              <a:rPr lang="ru-RU" sz="2400" b="1" dirty="0" smtClean="0">
                <a:solidFill>
                  <a:srgbClr val="800000"/>
                </a:solidFill>
                <a:effectLst/>
                <a:latin typeface="Times New Roman"/>
              </a:rPr>
              <a:t>Цель</a:t>
            </a:r>
            <a:r>
              <a:rPr lang="ru-RU" sz="2400" b="1" dirty="0" smtClean="0">
                <a:solidFill>
                  <a:srgbClr val="800000"/>
                </a:solidFill>
                <a:latin typeface="Times New Roman"/>
              </a:rPr>
              <a:t>:</a:t>
            </a:r>
            <a:r>
              <a:rPr lang="ru-RU" sz="2400" dirty="0">
                <a:latin typeface="Times New Roman"/>
              </a:rPr>
              <a:t> </a:t>
            </a:r>
            <a:r>
              <a:rPr lang="ru-RU" sz="2400" dirty="0" smtClean="0">
                <a:effectLst/>
                <a:latin typeface="Times New Roman"/>
              </a:rPr>
              <a:t>изменить учебный процесс таким образом, чтобы он в большей мере соответствовал потребностям ребенка. </a:t>
            </a:r>
            <a:endParaRPr lang="ru-RU" sz="2400" dirty="0">
              <a:effectLst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201" y="2924944"/>
            <a:ext cx="3495794" cy="3277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864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888557"/>
            <a:ext cx="8352928" cy="1578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solidFill>
                  <a:srgbClr val="8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Включение ребенка с синдромом дефицита внимания и</a:t>
            </a:r>
            <a:r>
              <a:rPr lang="ru-RU" sz="2800" b="1" dirty="0" smtClean="0">
                <a:solidFill>
                  <a:srgbClr val="8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8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гиперактивностью</a:t>
            </a:r>
            <a:r>
              <a:rPr lang="ru-RU" sz="2800" b="1" dirty="0">
                <a:solidFill>
                  <a:srgbClr val="8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800" b="1" dirty="0" smtClean="0">
                <a:solidFill>
                  <a:srgbClr val="8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в </a:t>
            </a:r>
            <a:r>
              <a:rPr lang="ru-RU" sz="2800" b="1" dirty="0">
                <a:solidFill>
                  <a:srgbClr val="8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образовательный процесс</a:t>
            </a:r>
            <a:endParaRPr lang="ru-RU" sz="2800" dirty="0">
              <a:solidFill>
                <a:srgbClr val="8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04" y="548680"/>
            <a:ext cx="8928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ru-RU" b="1" dirty="0">
                <a:latin typeface="Times New Roman"/>
              </a:rPr>
              <a:t>Государственное учреждение образования «Витебский городской центр коррекционно-развивающего обучения и реабилитации»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734682" y="5589240"/>
            <a:ext cx="2160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Подготовил: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педагог-психолог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Синкевич Т.С.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3045" y="3660156"/>
            <a:ext cx="3257910" cy="2168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65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31640" y="764704"/>
            <a:ext cx="6337824" cy="892552"/>
          </a:xfrm>
          <a:prstGeom prst="rect">
            <a:avLst/>
          </a:prstGeom>
          <a:gradFill>
            <a:gsLst>
              <a:gs pos="48675">
                <a:schemeClr val="accent2">
                  <a:lumMod val="20000"/>
                  <a:lumOff val="80000"/>
                </a:schemeClr>
              </a:gs>
              <a:gs pos="0">
                <a:schemeClr val="accent2">
                  <a:lumMod val="20000"/>
                  <a:lumOff val="80000"/>
                </a:schemeClr>
              </a:gs>
              <a:gs pos="17999">
                <a:srgbClr val="FEE7F2"/>
              </a:gs>
              <a:gs pos="75995">
                <a:schemeClr val="accent2">
                  <a:lumMod val="20000"/>
                  <a:lumOff val="80000"/>
                </a:schemeClr>
              </a:gs>
              <a:gs pos="36000">
                <a:schemeClr val="bg1"/>
              </a:gs>
              <a:gs pos="61000">
                <a:schemeClr val="accent2">
                  <a:lumMod val="40000"/>
                  <a:lumOff val="60000"/>
                </a:schemeClr>
              </a:gs>
              <a:gs pos="54998">
                <a:srgbClr val="ECCAC9"/>
              </a:gs>
              <a:gs pos="82001">
                <a:schemeClr val="bg1"/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0" scaled="1"/>
          </a:gra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1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ПАРАМЕТРЫ ПРОЦЕССА ОБУЧЕНИЯ</a:t>
            </a:r>
          </a:p>
          <a:p>
            <a:pPr algn="ctr"/>
            <a:endParaRPr lang="ru-RU" sz="1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98976" y="3068960"/>
            <a:ext cx="2664296" cy="1818202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0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чебный процесс</a:t>
            </a:r>
            <a:endParaRPr lang="ru-RU" sz="20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447200" y="2942946"/>
            <a:ext cx="3744416" cy="1944216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800000"/>
                </a:solidFill>
                <a:effectLst/>
                <a:latin typeface="Times New Roman"/>
                <a:ea typeface="Calibri"/>
              </a:rPr>
              <a:t>параметры заданий и различных учебных материалов</a:t>
            </a:r>
            <a:endParaRPr lang="ru-RU" sz="2000" b="1" dirty="0">
              <a:solidFill>
                <a:srgbClr val="800000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5849816" y="3068960"/>
            <a:ext cx="3059832" cy="1818202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0" dirty="0" smtClean="0">
                <a:solidFill>
                  <a:srgbClr val="800000"/>
                </a:solidFill>
                <a:effectLst/>
                <a:latin typeface="Times New Roman"/>
              </a:rPr>
              <a:t>управление поведением ребенка с СДВГ на уроке</a:t>
            </a:r>
            <a:r>
              <a:rPr lang="ru-RU" sz="2000" dirty="0" smtClean="0">
                <a:solidFill>
                  <a:srgbClr val="800000"/>
                </a:solidFill>
              </a:rPr>
              <a:t> </a:t>
            </a:r>
            <a:endParaRPr lang="ru-RU" sz="2000" dirty="0">
              <a:solidFill>
                <a:srgbClr val="800000"/>
              </a:solidFill>
            </a:endParaRPr>
          </a:p>
        </p:txBody>
      </p:sp>
      <p:cxnSp>
        <p:nvCxnSpPr>
          <p:cNvPr id="11" name="Прямая со стрелкой 10"/>
          <p:cNvCxnSpPr>
            <a:stCxn id="3" idx="2"/>
          </p:cNvCxnSpPr>
          <p:nvPr/>
        </p:nvCxnSpPr>
        <p:spPr>
          <a:xfrm>
            <a:off x="4500552" y="1657256"/>
            <a:ext cx="0" cy="128569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3" idx="2"/>
            <a:endCxn id="7" idx="0"/>
          </p:cNvCxnSpPr>
          <p:nvPr/>
        </p:nvCxnSpPr>
        <p:spPr>
          <a:xfrm>
            <a:off x="4500552" y="1657256"/>
            <a:ext cx="2879180" cy="1411704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3" idx="2"/>
            <a:endCxn id="5" idx="0"/>
          </p:cNvCxnSpPr>
          <p:nvPr/>
        </p:nvCxnSpPr>
        <p:spPr>
          <a:xfrm flipH="1">
            <a:off x="1531124" y="1657256"/>
            <a:ext cx="2969428" cy="1411704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0641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04664"/>
            <a:ext cx="3672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процесс</a:t>
            </a:r>
            <a:endParaRPr lang="ru-RU" sz="2400" b="1" u="sng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980728"/>
            <a:ext cx="842493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Times New Roman" panose="02020603050405020304" pitchFamily="18" charset="0"/>
              </a:rPr>
              <a:t>Педагогу необходимо: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</a:rPr>
              <a:t>опираться </a:t>
            </a:r>
            <a:r>
              <a:rPr lang="ru-RU" sz="2400" dirty="0">
                <a:latin typeface="Times New Roman" panose="02020603050405020304" pitchFamily="18" charset="0"/>
              </a:rPr>
              <a:t>на активное использование сильной стороны учащихся, не </a:t>
            </a:r>
            <a:r>
              <a:rPr lang="ru-RU" sz="2400" dirty="0" smtClean="0">
                <a:latin typeface="Times New Roman" panose="02020603050405020304" pitchFamily="18" charset="0"/>
              </a:rPr>
              <a:t>зацикливаться </a:t>
            </a:r>
            <a:r>
              <a:rPr lang="ru-RU" sz="2400" dirty="0">
                <a:latin typeface="Times New Roman" panose="02020603050405020304" pitchFamily="18" charset="0"/>
              </a:rPr>
              <a:t>на устранении </a:t>
            </a:r>
            <a:r>
              <a:rPr lang="ru-RU" sz="2400" dirty="0" smtClean="0">
                <a:latin typeface="Times New Roman" panose="02020603050405020304" pitchFamily="18" charset="0"/>
              </a:rPr>
              <a:t>недостатков;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н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е требовать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выполнения комплексных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задач;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в начале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работы понизить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требовательность к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аккуратности;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не обращать внимания на мелкие дисциплинарные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нарушения;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д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авать задания, требующие большей концентрации и сосредоточения, в начале урока, а не в конце;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давать более короткие задания, сочетая в них разные виды деятельности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(после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выполнения 2-3 заданий проводить физкультминутки или гимнастику для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пальцев);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снизить объем домашних заданий до минимума и не давать на дом незаконченную классную работу.</a:t>
            </a:r>
            <a:endParaRPr lang="ru-RU" sz="24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sz="24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98572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1223969"/>
            <a:ext cx="64087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и материалы</a:t>
            </a:r>
          </a:p>
          <a:p>
            <a:endParaRPr lang="ru-RU" sz="2400" b="1" u="sng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/>
              </a:rPr>
              <a:t>Факторы заданий и материалов, влияющие на успеваемость детей с СДВГ:</a:t>
            </a:r>
          </a:p>
          <a:p>
            <a:endParaRPr lang="ru-RU" sz="2400" b="0" i="0" dirty="0" smtClean="0">
              <a:solidFill>
                <a:srgbClr val="000000"/>
              </a:solidFill>
              <a:effectLst/>
              <a:latin typeface="Times New Roman"/>
            </a:endParaRPr>
          </a:p>
          <a:p>
            <a:r>
              <a:rPr lang="ru-RU" sz="2400" b="0" i="0" dirty="0" smtClean="0">
                <a:solidFill>
                  <a:srgbClr val="000000"/>
                </a:solidFill>
                <a:effectLst/>
                <a:latin typeface="Segoe UI Symbol"/>
              </a:rPr>
              <a:t>❖ 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/>
              </a:rPr>
              <a:t>сложность задания;</a:t>
            </a:r>
          </a:p>
          <a:p>
            <a:r>
              <a:rPr lang="ru-RU" sz="2400" b="0" i="0" dirty="0" smtClean="0">
                <a:solidFill>
                  <a:srgbClr val="000000"/>
                </a:solidFill>
                <a:effectLst/>
                <a:latin typeface="Segoe UI Symbol"/>
              </a:rPr>
              <a:t>❖ 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/>
              </a:rPr>
              <a:t>объем и длительность его выполнения;</a:t>
            </a:r>
          </a:p>
          <a:p>
            <a:r>
              <a:rPr lang="ru-RU" sz="2400" b="0" i="0" dirty="0" smtClean="0">
                <a:solidFill>
                  <a:srgbClr val="000000"/>
                </a:solidFill>
                <a:effectLst/>
                <a:latin typeface="Segoe UI Symbol"/>
              </a:rPr>
              <a:t>❖ 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/>
              </a:rPr>
              <a:t>вид и интенсивность поддержки, которую дети получают во время работы.</a:t>
            </a:r>
            <a:r>
              <a:rPr lang="ru-RU" sz="2400" dirty="0" smtClean="0"/>
              <a:t>  </a:t>
            </a:r>
            <a:endParaRPr lang="ru-RU" sz="2400" b="1" u="sng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3128121"/>
            <a:ext cx="2320008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87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4391" y="4312631"/>
            <a:ext cx="2448272" cy="23895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extBox 1"/>
          <p:cNvSpPr txBox="1"/>
          <p:nvPr/>
        </p:nvSpPr>
        <p:spPr>
          <a:xfrm>
            <a:off x="467544" y="1124744"/>
            <a:ext cx="84249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Педагогу необходимо</a:t>
            </a:r>
          </a:p>
          <a:p>
            <a:endParaRPr lang="ru-RU" sz="2400" b="1" u="sng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адания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предлагаемые на уроке,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писать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 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доске;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авать четко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структурированную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инструкцию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 выполнению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задания (лучше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начертить её или нарисовать, чем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проговорить);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оставить план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урока с основными опорными пунктами для помощи в структурировании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материала;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проверить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что ребенок действительно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понял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задачу,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прежде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чем он начнет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выполнять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упражнение.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166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1268760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548680"/>
            <a:ext cx="7632848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/>
            <a:r>
              <a:rPr lang="ru-RU" sz="2400" b="1" u="sng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Объем и длительность выполнения задания</a:t>
            </a:r>
          </a:p>
          <a:p>
            <a:pPr indent="450215" algn="just"/>
            <a:endParaRPr lang="ru-RU" b="1" u="sng" dirty="0" smtClean="0">
              <a:solidFill>
                <a:srgbClr val="8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/>
            <a:r>
              <a:rPr lang="ru-RU" sz="2000" dirty="0" smtClean="0">
                <a:effectLst/>
                <a:latin typeface="Times New Roman"/>
              </a:rPr>
              <a:t>Объем задания может значительно влиять на поведение!!!</a:t>
            </a:r>
          </a:p>
          <a:p>
            <a:pPr indent="450215" algn="just"/>
            <a:endParaRPr lang="ru-RU" sz="2000" dirty="0" smtClean="0">
              <a:effectLst/>
            </a:endParaRPr>
          </a:p>
          <a:p>
            <a:pPr indent="450215" algn="just"/>
            <a:r>
              <a:rPr lang="ru-RU" sz="2000" b="1" u="sng" dirty="0" smtClean="0">
                <a:effectLst/>
                <a:latin typeface="Times New Roman"/>
              </a:rPr>
              <a:t>Большие по объему задания:</a:t>
            </a:r>
            <a:endParaRPr lang="ru-RU" sz="2000" b="1" u="sng" dirty="0" smtClean="0">
              <a:effectLst/>
            </a:endParaRPr>
          </a:p>
          <a:p>
            <a:pPr marL="342900" lvl="0" indent="-342900" algn="just"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/>
              </a:rPr>
              <a:t>делить на части;</a:t>
            </a:r>
            <a:endParaRPr lang="ru-RU" sz="2000" dirty="0" smtClean="0">
              <a:effectLst/>
            </a:endParaRPr>
          </a:p>
          <a:p>
            <a:pPr marL="342900" lvl="0" indent="-342900" algn="just"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/>
              </a:rPr>
              <a:t>для каждой части устанавливать свою цель выполнения;</a:t>
            </a:r>
            <a:endParaRPr lang="ru-RU" sz="2000" dirty="0" smtClean="0">
              <a:effectLst/>
            </a:endParaRPr>
          </a:p>
          <a:p>
            <a:pPr marL="342900" lvl="0" indent="-342900" algn="just"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/>
              </a:rPr>
              <a:t>для каждой части устанавливать свои временные рамки;</a:t>
            </a:r>
            <a:endParaRPr lang="ru-RU" sz="2000" dirty="0" smtClean="0">
              <a:effectLst/>
            </a:endParaRPr>
          </a:p>
          <a:p>
            <a:pPr marL="342900" lvl="0" indent="-342900" algn="just"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/>
              </a:rPr>
              <a:t>периодически контролировать ход работы каждой из частей, вносить необходимые поправки в работу.</a:t>
            </a:r>
            <a:endParaRPr lang="ru-RU" sz="2000" dirty="0">
              <a:effectLst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88096" y="4046192"/>
            <a:ext cx="7560840" cy="222712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0215" algn="just"/>
            <a:endParaRPr lang="ru-RU" b="1" dirty="0" smtClean="0">
              <a:solidFill>
                <a:srgbClr val="800000"/>
              </a:solidFill>
              <a:effectLst/>
              <a:latin typeface="Times New Roman"/>
            </a:endParaRPr>
          </a:p>
          <a:p>
            <a:pPr indent="450215" algn="ctr"/>
            <a:r>
              <a:rPr lang="ru-RU" sz="2000" b="1" dirty="0" smtClean="0">
                <a:solidFill>
                  <a:srgbClr val="800000"/>
                </a:solidFill>
                <a:effectLst/>
                <a:latin typeface="Times New Roman"/>
              </a:rPr>
              <a:t>компенсируются трудности ребенка, создается положительная эмоция переживания успеха </a:t>
            </a:r>
          </a:p>
          <a:p>
            <a:pPr indent="450215" algn="just"/>
            <a:endParaRPr lang="ru-RU" dirty="0" smtClean="0">
              <a:effectLst/>
              <a:latin typeface="Times New Roman"/>
            </a:endParaRPr>
          </a:p>
          <a:p>
            <a:pPr indent="450215" algn="just"/>
            <a:endParaRPr lang="ru-RU" dirty="0">
              <a:latin typeface="Times New Roman"/>
            </a:endParaRPr>
          </a:p>
          <a:p>
            <a:pPr indent="450215" algn="just"/>
            <a:endParaRPr lang="ru-RU" dirty="0" smtClean="0">
              <a:effectLst/>
              <a:latin typeface="Times New Roman"/>
            </a:endParaRPr>
          </a:p>
          <a:p>
            <a:pPr indent="450215" algn="ctr"/>
            <a:r>
              <a:rPr lang="ru-RU" sz="2000" b="1" dirty="0" smtClean="0">
                <a:solidFill>
                  <a:srgbClr val="800000"/>
                </a:solidFill>
                <a:effectLst/>
                <a:latin typeface="Times New Roman"/>
              </a:rPr>
              <a:t>основа формирования мотивации к следующему упражнению</a:t>
            </a:r>
          </a:p>
          <a:p>
            <a:pPr indent="450215" algn="just"/>
            <a:endParaRPr lang="ru-RU" sz="2000" b="1" dirty="0">
              <a:solidFill>
                <a:srgbClr val="800000"/>
              </a:solidFill>
              <a:effectLst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4002796" y="4871722"/>
            <a:ext cx="562344" cy="576064"/>
          </a:xfrm>
          <a:prstGeom prst="downArrow">
            <a:avLst/>
          </a:prstGeom>
          <a:solidFill>
            <a:srgbClr val="800000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139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подготовка 1"/>
          <p:cNvSpPr/>
          <p:nvPr/>
        </p:nvSpPr>
        <p:spPr>
          <a:xfrm>
            <a:off x="2932960" y="1712772"/>
            <a:ext cx="3168352" cy="2146784"/>
          </a:xfrm>
          <a:prstGeom prst="flowChartPreparation">
            <a:avLst/>
          </a:prstGeom>
          <a:gradFill flip="none" rotWithShape="1">
            <a:gsLst>
              <a:gs pos="48675">
                <a:schemeClr val="accent2">
                  <a:lumMod val="20000"/>
                  <a:lumOff val="80000"/>
                </a:schemeClr>
              </a:gs>
              <a:gs pos="0">
                <a:srgbClr val="800000"/>
              </a:gs>
              <a:gs pos="17999">
                <a:srgbClr val="FEE7F2"/>
              </a:gs>
              <a:gs pos="75995">
                <a:schemeClr val="accent2">
                  <a:lumMod val="20000"/>
                  <a:lumOff val="80000"/>
                </a:schemeClr>
              </a:gs>
              <a:gs pos="36000">
                <a:schemeClr val="bg1"/>
              </a:gs>
              <a:gs pos="61000">
                <a:schemeClr val="accent2">
                  <a:lumMod val="40000"/>
                  <a:lumOff val="60000"/>
                </a:schemeClr>
              </a:gs>
              <a:gs pos="54998">
                <a:srgbClr val="ECCAC9"/>
              </a:gs>
              <a:gs pos="82001">
                <a:schemeClr val="bg1"/>
              </a:gs>
              <a:gs pos="100000">
                <a:srgbClr val="800000"/>
              </a:gs>
            </a:gsLst>
            <a:lin ang="2700000" scaled="1"/>
            <a:tileRect/>
          </a:gradFill>
          <a:ln w="381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</a:t>
            </a:r>
            <a:endParaRPr lang="ru-RU" sz="28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094978" y="404664"/>
            <a:ext cx="2844316" cy="86933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выбора домашнего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</a:t>
            </a:r>
          </a:p>
          <a:p>
            <a:pPr algn="ctr"/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4276" y="1685988"/>
            <a:ext cx="2420880" cy="110017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Объяснение учебного материала учащимся из младших классов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19748" y="3197912"/>
            <a:ext cx="2420880" cy="86786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Роль «учителя» при объяснении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задания одноклассникам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167844" y="4324272"/>
            <a:ext cx="2808312" cy="86786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ысокий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участия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с СДВГ на уроке:</a:t>
            </a:r>
          </a:p>
          <a:p>
            <a:pPr algn="ctr"/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11560" y="5517232"/>
            <a:ext cx="3569480" cy="93211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«Карточки ответов»:</a:t>
            </a:r>
          </a:p>
          <a:p>
            <a:pPr marL="285750" indent="-285750" algn="ctr"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 варианта (да/нет)</a:t>
            </a:r>
          </a:p>
          <a:p>
            <a:pPr marL="285750" indent="-285750" algn="ctr"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етырех вариантов (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а,б,в,г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644008" y="5517232"/>
            <a:ext cx="3528392" cy="93211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Самостоятельный выбор деятельности из предложенных вариантов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257768" y="3197912"/>
            <a:ext cx="2736304" cy="86786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Стратегии уменьшения проблем с вниманием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282952" y="1562028"/>
            <a:ext cx="2736304" cy="122413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Эффективны с</a:t>
            </a:r>
            <a:r>
              <a:rPr lang="ru-RU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редства самопроверки (карточки, брошюры с ответами)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Прямая соединительная линия 17"/>
          <p:cNvCxnSpPr>
            <a:stCxn id="3" idx="2"/>
            <a:endCxn id="2" idx="0"/>
          </p:cNvCxnSpPr>
          <p:nvPr/>
        </p:nvCxnSpPr>
        <p:spPr>
          <a:xfrm>
            <a:off x="4517136" y="1273996"/>
            <a:ext cx="0" cy="438776"/>
          </a:xfrm>
          <a:prstGeom prst="line">
            <a:avLst/>
          </a:prstGeom>
          <a:ln w="28575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6" idx="0"/>
          </p:cNvCxnSpPr>
          <p:nvPr/>
        </p:nvCxnSpPr>
        <p:spPr>
          <a:xfrm flipV="1">
            <a:off x="4572000" y="3831456"/>
            <a:ext cx="0" cy="492816"/>
          </a:xfrm>
          <a:prstGeom prst="line">
            <a:avLst/>
          </a:prstGeom>
          <a:ln w="28575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stCxn id="4" idx="3"/>
          </p:cNvCxnSpPr>
          <p:nvPr/>
        </p:nvCxnSpPr>
        <p:spPr>
          <a:xfrm>
            <a:off x="2745156" y="2236076"/>
            <a:ext cx="530700" cy="0"/>
          </a:xfrm>
          <a:prstGeom prst="line">
            <a:avLst/>
          </a:prstGeom>
          <a:ln w="28575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13" idx="1"/>
          </p:cNvCxnSpPr>
          <p:nvPr/>
        </p:nvCxnSpPr>
        <p:spPr>
          <a:xfrm flipH="1">
            <a:off x="5724128" y="2174096"/>
            <a:ext cx="558824" cy="0"/>
          </a:xfrm>
          <a:prstGeom prst="line">
            <a:avLst/>
          </a:prstGeom>
          <a:ln w="28575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5652120" y="3587662"/>
            <a:ext cx="630832" cy="0"/>
          </a:xfrm>
          <a:prstGeom prst="line">
            <a:avLst/>
          </a:prstGeom>
          <a:ln w="28575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5" idx="3"/>
          </p:cNvCxnSpPr>
          <p:nvPr/>
        </p:nvCxnSpPr>
        <p:spPr>
          <a:xfrm>
            <a:off x="2740628" y="3631844"/>
            <a:ext cx="679244" cy="0"/>
          </a:xfrm>
          <a:prstGeom prst="line">
            <a:avLst/>
          </a:prstGeom>
          <a:ln w="28575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>
            <a:stCxn id="6" idx="2"/>
          </p:cNvCxnSpPr>
          <p:nvPr/>
        </p:nvCxnSpPr>
        <p:spPr>
          <a:xfrm>
            <a:off x="4572000" y="5192136"/>
            <a:ext cx="2016224" cy="325096"/>
          </a:xfrm>
          <a:prstGeom prst="line">
            <a:avLst/>
          </a:prstGeom>
          <a:ln w="28575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>
            <a:stCxn id="6" idx="2"/>
            <a:endCxn id="7" idx="0"/>
          </p:cNvCxnSpPr>
          <p:nvPr/>
        </p:nvCxnSpPr>
        <p:spPr>
          <a:xfrm flipH="1">
            <a:off x="2396300" y="5192136"/>
            <a:ext cx="2175700" cy="325096"/>
          </a:xfrm>
          <a:prstGeom prst="line">
            <a:avLst/>
          </a:prstGeom>
          <a:ln w="28575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3730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424" y="548679"/>
            <a:ext cx="7272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u="sng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Стратегии уменьшения проблем с вниманием</a:t>
            </a:r>
            <a:endParaRPr lang="ru-RU" sz="2400" b="1" u="sng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268760"/>
            <a:ext cx="8106048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Выделение цветом основного материала в тексте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 новизны (элемент сюрприза, смена деятельности)</a:t>
            </a: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Аудио- и визуальные “собиратели внимания”: зазвонить в колокольчик, хлопнуть в ладоши и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др</a:t>
            </a:r>
            <a:endParaRPr lang="ru-RU" sz="2000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Короткие физкультмин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утки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середине урока (! без перевозбуждения)</a:t>
            </a:r>
          </a:p>
          <a:p>
            <a:pPr algn="just"/>
            <a:endParaRPr lang="ru-RU" sz="2000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“Особые” индивидуальные задания (принести журнал, подать мел)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Разрешение во время урока держать , мять в руках бесшумные предметы (резиновое кольцо)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32553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741</TotalTime>
  <Words>1056</Words>
  <Application>Microsoft Office PowerPoint</Application>
  <PresentationFormat>Экран (4:3)</PresentationFormat>
  <Paragraphs>169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UserX</dc:creator>
  <cp:lastModifiedBy>Татьянка</cp:lastModifiedBy>
  <cp:revision>72</cp:revision>
  <dcterms:created xsi:type="dcterms:W3CDTF">2025-01-22T05:45:44Z</dcterms:created>
  <dcterms:modified xsi:type="dcterms:W3CDTF">2025-01-27T21:12:14Z</dcterms:modified>
</cp:coreProperties>
</file>